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2" r:id="rId2"/>
    <p:sldId id="324" r:id="rId3"/>
    <p:sldId id="293" r:id="rId4"/>
    <p:sldId id="283" r:id="rId5"/>
    <p:sldId id="307" r:id="rId6"/>
    <p:sldId id="312" r:id="rId7"/>
    <p:sldId id="313" r:id="rId8"/>
    <p:sldId id="309" r:id="rId9"/>
    <p:sldId id="335" r:id="rId10"/>
    <p:sldId id="333" r:id="rId11"/>
    <p:sldId id="332" r:id="rId12"/>
    <p:sldId id="287" r:id="rId13"/>
    <p:sldId id="331" r:id="rId14"/>
    <p:sldId id="301" r:id="rId15"/>
    <p:sldId id="302" r:id="rId16"/>
    <p:sldId id="334" r:id="rId17"/>
    <p:sldId id="311" r:id="rId18"/>
    <p:sldId id="297" r:id="rId1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65371" autoAdjust="0"/>
  </p:normalViewPr>
  <p:slideViewPr>
    <p:cSldViewPr>
      <p:cViewPr varScale="1">
        <p:scale>
          <a:sx n="58" d="100"/>
          <a:sy n="58" d="100"/>
        </p:scale>
        <p:origin x="2664" y="200"/>
      </p:cViewPr>
      <p:guideLst>
        <p:guide orient="horz" pos="2160"/>
        <p:guide pos="2880"/>
      </p:guideLst>
    </p:cSldViewPr>
  </p:slideViewPr>
  <p:outlineViewPr>
    <p:cViewPr>
      <p:scale>
        <a:sx n="33" d="100"/>
        <a:sy n="33" d="100"/>
      </p:scale>
      <p:origin x="0" y="-858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613" y="5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5694CBF3-5B27-4AE5-8BB2-004DAF3BB1B2}" type="datetimeFigureOut">
              <a:rPr lang="en-US" smtClean="0"/>
              <a:pPr/>
              <a:t>4/10/19</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9AC5A06C-4312-4CF6-894D-F9E6315A01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This first step is really all about accepting our human condition.</a:t>
            </a:r>
          </a:p>
          <a:p>
            <a:endParaRPr lang="en-US" dirty="0"/>
          </a:p>
          <a:p>
            <a:r>
              <a:rPr lang="en-US" dirty="0"/>
              <a:t>--I want to unpack this step quite a bit.</a:t>
            </a:r>
          </a:p>
          <a:p>
            <a:endParaRPr lang="en-US" dirty="0"/>
          </a:p>
          <a:p>
            <a:r>
              <a:rPr lang="en-US" dirty="0"/>
              <a:t>--Our ego consciousness, as Finley defines it is:</a:t>
            </a:r>
          </a:p>
          <a:p>
            <a:endParaRPr lang="en-US" dirty="0"/>
          </a:p>
          <a:p>
            <a:r>
              <a:rPr lang="en-US" dirty="0"/>
              <a:t>	-Our thinking self in all that it thinks</a:t>
            </a:r>
          </a:p>
          <a:p>
            <a:r>
              <a:rPr lang="en-US" dirty="0"/>
              <a:t>	-Our feeling self in all that it feels </a:t>
            </a:r>
          </a:p>
          <a:p>
            <a:r>
              <a:rPr lang="en-US" dirty="0"/>
              <a:t>	-Our remembering self in all that it remembers</a:t>
            </a:r>
          </a:p>
          <a:p>
            <a:endParaRPr lang="en-US" dirty="0"/>
          </a:p>
          <a:p>
            <a:r>
              <a:rPr lang="en-US" dirty="0"/>
              <a:t>--If we pause, we can also see that we are self reflective:</a:t>
            </a:r>
          </a:p>
          <a:p>
            <a:endParaRPr lang="en-US" dirty="0"/>
          </a:p>
          <a:p>
            <a:r>
              <a:rPr lang="en-US" dirty="0"/>
              <a:t>	--That we not only exist but that we also know that we exist.</a:t>
            </a:r>
          </a:p>
          <a:p>
            <a:r>
              <a:rPr lang="en-US" dirty="0"/>
              <a:t>	--That we think and know that we think. </a:t>
            </a:r>
          </a:p>
          <a:p>
            <a:r>
              <a:rPr lang="en-US" dirty="0"/>
              <a:t>	--That we feel but we also know that we feel.</a:t>
            </a:r>
          </a:p>
          <a:p>
            <a:r>
              <a:rPr lang="en-US" dirty="0"/>
              <a:t>	--That we remember and we know that we remember.</a:t>
            </a:r>
          </a:p>
          <a:p>
            <a:endParaRPr lang="en-US" dirty="0"/>
          </a:p>
          <a:p>
            <a:r>
              <a:rPr lang="en-US" dirty="0"/>
              <a:t>--It’s this ability to be self-reflective that enables us to disidentify with the false self and forms the foundation for spiritual healing.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AC5A06C-4312-4CF6-894D-F9E6315A0157}" type="slidenum">
              <a:rPr lang="en-US" smtClean="0"/>
              <a:pPr/>
              <a:t>1</a:t>
            </a:fld>
            <a:endParaRPr lang="en-US"/>
          </a:p>
        </p:txBody>
      </p:sp>
    </p:spTree>
    <p:extLst>
      <p:ext uri="{BB962C8B-B14F-4D97-AF65-F5344CB8AC3E}">
        <p14:creationId xmlns:p14="http://schemas.microsoft.com/office/powerpoint/2010/main" val="3141993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9AC5A06C-4312-4CF6-894D-F9E6315A0157}" type="slidenum">
              <a:rPr lang="en-US" smtClean="0"/>
              <a:pPr/>
              <a:t>10</a:t>
            </a:fld>
            <a:endParaRPr lang="en-US"/>
          </a:p>
        </p:txBody>
      </p:sp>
    </p:spTree>
    <p:extLst>
      <p:ext uri="{BB962C8B-B14F-4D97-AF65-F5344CB8AC3E}">
        <p14:creationId xmlns:p14="http://schemas.microsoft.com/office/powerpoint/2010/main" val="2529308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9AC5A06C-4312-4CF6-894D-F9E6315A0157}" type="slidenum">
              <a:rPr lang="en-US" smtClean="0"/>
              <a:pPr/>
              <a:t>11</a:t>
            </a:fld>
            <a:endParaRPr lang="en-US"/>
          </a:p>
        </p:txBody>
      </p:sp>
    </p:spTree>
    <p:extLst>
      <p:ext uri="{BB962C8B-B14F-4D97-AF65-F5344CB8AC3E}">
        <p14:creationId xmlns:p14="http://schemas.microsoft.com/office/powerpoint/2010/main" val="2073634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11111"/>
                </a:solidFill>
                <a:effectLst/>
                <a:uLnTx/>
                <a:uFillTx/>
                <a:latin typeface="adobe-garamond-pro"/>
                <a:ea typeface="+mn-ea"/>
                <a:cs typeface="+mn-cs"/>
              </a:rPr>
              <a:t>--In the first step, we come to see ourselves as grounded our human experience of being human.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11111"/>
              </a:solidFill>
              <a:effectLst/>
              <a:uLnTx/>
              <a:uFillTx/>
              <a:latin typeface="adobe-garamond-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11111"/>
                </a:solidFill>
                <a:effectLst/>
                <a:uLnTx/>
                <a:uFillTx/>
                <a:latin typeface="adobe-garamond-pro"/>
                <a:ea typeface="+mn-ea"/>
                <a:cs typeface="+mn-cs"/>
              </a:rPr>
              <a:t>--In the second step, we come to see ourselves as grounded in ego consciousness AND as so much more than the ego, so much more than the self that things happen to as we come to have faith in the transcendent nature of our spiritual experience.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11111"/>
                </a:solidFill>
                <a:effectLst/>
                <a:uLnTx/>
                <a:uFillTx/>
                <a:latin typeface="adobe-garamond-pro"/>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11111"/>
                </a:solidFill>
                <a:effectLst/>
                <a:uLnTx/>
                <a:uFillTx/>
                <a:latin typeface="adobe-garamond-pro"/>
                <a:ea typeface="+mn-ea"/>
                <a:cs typeface="+mn-cs"/>
              </a:rPr>
              <a:t>--In the third step, we accept that our suffering is rooted in our estrangement from spiritual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11111"/>
              </a:solidFill>
              <a:effectLst/>
              <a:uLnTx/>
              <a:uFillTx/>
              <a:latin typeface="adobe-garamond-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11111"/>
                </a:solidFill>
                <a:effectLst/>
                <a:uLnTx/>
                <a:uFillTx/>
                <a:latin typeface="adobe-garamond-pro"/>
                <a:ea typeface="+mn-ea"/>
                <a:cs typeface="+mn-cs"/>
              </a:rPr>
              <a:t>-- In the Fourth Step we commit ourselves to the practice of meditation, through mindfulness, through Centering Prayer, through whatever path we choose that most profoundly speaks to us in the depth of our hearts.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11111"/>
              </a:solidFill>
              <a:effectLst/>
              <a:uLnTx/>
              <a:uFillTx/>
              <a:latin typeface="adobe-garamond-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11111"/>
              </a:solidFill>
              <a:effectLst/>
              <a:uLnTx/>
              <a:uFillTx/>
              <a:latin typeface="adobe-garamond-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11111"/>
                </a:solidFill>
                <a:effectLst/>
                <a:uLnTx/>
                <a:uFillTx/>
                <a:latin typeface="adobe-garamond-pro"/>
                <a:ea typeface="+mn-ea"/>
                <a:cs typeface="+mn-cs"/>
              </a:rPr>
              <a:t>--In the Fifth Step we come upon the truth, that our spirituality cannot be a route of escape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11111"/>
                </a:solidFill>
                <a:effectLst/>
                <a:uLnTx/>
                <a:uFillTx/>
                <a:latin typeface="adobe-garamond-pro"/>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11111"/>
                </a:solidFill>
                <a:effectLst/>
                <a:uLnTx/>
                <a:uFillTx/>
                <a:latin typeface="adobe-garamond-pro"/>
                <a:ea typeface="+mn-ea"/>
                <a:cs typeface="+mn-cs"/>
              </a:rPr>
              <a:t>	--In the Fifth Step we deepen the work that was done in the First Step where we learned to face ourselves day by day as we really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11111"/>
              </a:solidFill>
              <a:effectLst/>
              <a:uLnTx/>
              <a:uFillTx/>
              <a:latin typeface="adobe-garamond-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11111"/>
                </a:solidFill>
                <a:effectLst/>
                <a:uLnTx/>
                <a:uFillTx/>
                <a:latin typeface="adobe-garamond-pro"/>
                <a:ea typeface="+mn-ea"/>
                <a:cs typeface="+mn-cs"/>
              </a:rPr>
              <a:t>	--We learn to face ourselves, and the ways that our suffering has made it’s way into our minds and hearts and become internalized in our defenses, habits, 		and the ways in which we act out when that within is which is lost and broken is triggered and becomes reactive.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11111"/>
              </a:solidFill>
              <a:effectLst/>
              <a:uLnTx/>
              <a:uFillTx/>
              <a:latin typeface="adobe-garamond-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11111"/>
                </a:solidFill>
                <a:effectLst/>
                <a:uLnTx/>
                <a:uFillTx/>
                <a:latin typeface="adobe-garamond-pro"/>
                <a:ea typeface="+mn-ea"/>
                <a:cs typeface="+mn-cs"/>
              </a:rPr>
              <a:t>	--In the Fifth Step we learned to that we must learn to approach these lost and broken parts of ourselves with deep compassion and humility: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11111"/>
              </a:solidFill>
              <a:effectLst/>
              <a:uLnTx/>
              <a:uFillTx/>
              <a:latin typeface="adobe-garamond-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11111"/>
                </a:solidFill>
                <a:effectLst/>
                <a:uLnTx/>
                <a:uFillTx/>
                <a:latin typeface="adobe-garamond-pro"/>
                <a:ea typeface="+mn-ea"/>
                <a:cs typeface="+mn-cs"/>
              </a:rPr>
              <a:t>		--We learned that those parts of ourselves are precious and loveable and that they are our teachers </a:t>
            </a:r>
          </a:p>
          <a:p>
            <a:endParaRPr lang="en-US" dirty="0"/>
          </a:p>
          <a:p>
            <a:r>
              <a:rPr lang="en-US" dirty="0"/>
              <a:t>--In the Fifth Step, we learned THAT we must be willing to circle back around to gather up all that is lost and broken within ourselves and one another.   </a:t>
            </a:r>
          </a:p>
          <a:p>
            <a:endParaRPr lang="en-US" dirty="0"/>
          </a:p>
          <a:p>
            <a:r>
              <a:rPr lang="en-US" dirty="0"/>
              <a:t>--In this Sixth Step, we learn HOW to do that and we enter more deeply into this idea of the axial moment which is the turning point where suffering becomes the fertile field where healing from suffering takes place.</a:t>
            </a:r>
          </a:p>
          <a:p>
            <a:endParaRPr lang="en-US" dirty="0"/>
          </a:p>
          <a:p>
            <a:r>
              <a:rPr lang="en-US" dirty="0"/>
              <a:t>--The work, in this step, is to approach the hurting place over and over and over again with love and compassion and patience and as Finley says, “to touch that hurting place with love until the suffering is dissolved in love and nothing but love remains.” </a:t>
            </a:r>
          </a:p>
          <a:p>
            <a:endParaRPr lang="en-US" dirty="0"/>
          </a:p>
          <a:p>
            <a:r>
              <a:rPr lang="en-US" dirty="0"/>
              <a:t>--Finley identifies a misconception that serves as a barrier to our healing that we encounter in this process which we address in this step. </a:t>
            </a:r>
          </a:p>
          <a:p>
            <a:r>
              <a:rPr lang="en-US" dirty="0"/>
              <a:t> </a:t>
            </a:r>
          </a:p>
          <a:p>
            <a:r>
              <a:rPr lang="en-US" dirty="0"/>
              <a:t>	--That barrier is the erroneous believe that suffering and freedom from suffering are polar opposites. </a:t>
            </a:r>
          </a:p>
          <a:p>
            <a:endParaRPr lang="en-US" dirty="0"/>
          </a:p>
          <a:p>
            <a:r>
              <a:rPr lang="en-US" dirty="0"/>
              <a:t>	--He says that in ego consciousness, in sequential time, that appears to be true. </a:t>
            </a:r>
          </a:p>
          <a:p>
            <a:endParaRPr lang="en-US" dirty="0"/>
          </a:p>
          <a:p>
            <a:r>
              <a:rPr lang="en-US" dirty="0"/>
              <a:t>		--We say, “I wasn’t suffering in THIS way before THIS happened so there appears to be a clear beginning to our 					suffering.”</a:t>
            </a:r>
          </a:p>
          <a:p>
            <a:endParaRPr lang="en-US" dirty="0"/>
          </a:p>
          <a:p>
            <a:r>
              <a:rPr lang="en-US" dirty="0"/>
              <a:t>		--This leads to a “get over it” mentality.   </a:t>
            </a:r>
          </a:p>
          <a:p>
            <a:endParaRPr lang="en-US" dirty="0"/>
          </a:p>
          <a:p>
            <a:r>
              <a:rPr lang="en-US" dirty="0"/>
              <a:t>	--This way of thinking leads us to believe that freedom from suffering is a goal to be attained rather than a path to be traveled. </a:t>
            </a:r>
          </a:p>
          <a:p>
            <a:r>
              <a:rPr lang="en-US" dirty="0"/>
              <a:t>  </a:t>
            </a:r>
          </a:p>
          <a:p>
            <a:r>
              <a:rPr lang="en-US" dirty="0"/>
              <a:t>	--It causes us to resist the truth that we came upon in the Fifth Step and induces us to collude with the lie that in order to be loveable, we must be fixed.</a:t>
            </a:r>
          </a:p>
          <a:p>
            <a:endParaRPr lang="en-US" dirty="0"/>
          </a:p>
          <a:p>
            <a:r>
              <a:rPr lang="en-US" dirty="0"/>
              <a:t>	--This way of thinking causes us to avoid entering into our own suffering and that of others.</a:t>
            </a:r>
          </a:p>
          <a:p>
            <a:endParaRPr lang="en-US" dirty="0"/>
          </a:p>
          <a:p>
            <a:r>
              <a:rPr lang="en-US" dirty="0"/>
              <a:t>	--If we never enter into the suffering, our suffering will never be healed.</a:t>
            </a:r>
          </a:p>
          <a:p>
            <a:endParaRPr lang="en-US" dirty="0"/>
          </a:p>
          <a:p>
            <a:r>
              <a:rPr lang="en-US" dirty="0"/>
              <a:t>--Let’s look at this lie that suffering and freedom from suffering are at opposite ends of the pendulum of human experience.</a:t>
            </a:r>
          </a:p>
          <a:p>
            <a:endParaRPr lang="en-US" dirty="0"/>
          </a:p>
          <a:p>
            <a:r>
              <a:rPr lang="en-US" dirty="0"/>
              <a:t>	--Walking in to the waiting room of the office where I practice, there is a sign that says “Life doesn’t have to be perfect to be 		wonderful.”</a:t>
            </a:r>
          </a:p>
          <a:p>
            <a:endParaRPr lang="en-US" dirty="0"/>
          </a:p>
          <a:p>
            <a:r>
              <a:rPr lang="en-US" dirty="0"/>
              <a:t>	--Isn’t that true?  That if we are always waiting for ourselves to be fixed, for our problems to be resolved, for our circumstances to get better, we will never 	enter deeply enough into the present moment to experience it’s beauty and preciousness.</a:t>
            </a:r>
          </a:p>
          <a:p>
            <a:r>
              <a:rPr lang="en-US" dirty="0"/>
              <a:t> </a:t>
            </a:r>
          </a:p>
          <a:p>
            <a:r>
              <a:rPr lang="en-US" dirty="0"/>
              <a:t>	--There are many ways in which we can see that suffering and freedom from suffering exist side by side.  </a:t>
            </a:r>
          </a:p>
          <a:p>
            <a:endParaRPr lang="en-US" dirty="0"/>
          </a:p>
          <a:p>
            <a:r>
              <a:rPr lang="en-US" dirty="0"/>
              <a:t>		</a:t>
            </a:r>
          </a:p>
        </p:txBody>
      </p:sp>
      <p:sp>
        <p:nvSpPr>
          <p:cNvPr id="4" name="Slide Number Placeholder 3"/>
          <p:cNvSpPr>
            <a:spLocks noGrp="1"/>
          </p:cNvSpPr>
          <p:nvPr>
            <p:ph type="sldNum" sz="quarter" idx="5"/>
          </p:nvPr>
        </p:nvSpPr>
        <p:spPr/>
        <p:txBody>
          <a:bodyPr/>
          <a:lstStyle/>
          <a:p>
            <a:fld id="{9AC5A06C-4312-4CF6-894D-F9E6315A0157}" type="slidenum">
              <a:rPr lang="en-US" smtClean="0"/>
              <a:pPr/>
              <a:t>12</a:t>
            </a:fld>
            <a:endParaRPr lang="en-US"/>
          </a:p>
        </p:txBody>
      </p:sp>
    </p:spTree>
    <p:extLst>
      <p:ext uri="{BB962C8B-B14F-4D97-AF65-F5344CB8AC3E}">
        <p14:creationId xmlns:p14="http://schemas.microsoft.com/office/powerpoint/2010/main" val="269703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a:p>
            <a:r>
              <a:rPr lang="en-US" dirty="0"/>
              <a:t>		--Finley gives the example of intimate relationships.  He says, “Isn’t it true that any intimate relationship which has really ripened and become 		rich and deep has not ripened because the two people in that relationship have never known the painful moments of feeling powerless to be 		understood by the other, have never known the painful moments of </a:t>
            </a:r>
            <a:r>
              <a:rPr lang="en-US" dirty="0" err="1"/>
              <a:t>uwittingly</a:t>
            </a:r>
            <a:r>
              <a:rPr lang="en-US" dirty="0"/>
              <a:t> hurting the other.  Isn’t it true that it has become rich and deep 		in their willingness to walk through those painful places and it sifts them like wheat and transforms them in the rich inner happiness of love.”  </a:t>
            </a:r>
          </a:p>
          <a:p>
            <a:endParaRPr lang="en-US" dirty="0"/>
          </a:p>
          <a:p>
            <a:r>
              <a:rPr lang="en-US" dirty="0"/>
              <a:t>		--If I look at my own story of trauma and healing, I can see without a doubt that who I am today as a human being, whatever interior wisdom I 		may possess, whatever capacity for compassion I may have, whatever healing presence I may bring with I sit with someone who is suffering is 		a direct result of own woundedness and the path that I am on in the acceptance and healing of that woundedness. </a:t>
            </a:r>
          </a:p>
          <a:p>
            <a:endParaRPr lang="en-US" dirty="0"/>
          </a:p>
          <a:p>
            <a:r>
              <a:rPr lang="en-US" dirty="0"/>
              <a:t>			--In a very real way, I can say that I wouldn’t be sitting here talking to you about this if I weren’t 						wounded in the way that I was.</a:t>
            </a:r>
          </a:p>
          <a:p>
            <a:endParaRPr lang="en-US" dirty="0"/>
          </a:p>
          <a:p>
            <a:r>
              <a:rPr lang="en-US" dirty="0"/>
              <a:t>			--And so, the origins of my own healing and the origins of my healing work are in my own trauma. </a:t>
            </a:r>
          </a:p>
          <a:p>
            <a:r>
              <a:rPr lang="en-US" dirty="0"/>
              <a:t> </a:t>
            </a:r>
          </a:p>
          <a:p>
            <a:r>
              <a:rPr lang="en-US" dirty="0"/>
              <a:t>			--So while it might appear that suffering and freedom from suffering are at different ends of the spectrum, at a deeper level we 			can see that freedom from suffering lies within the experience of suffering itself—this is why we must be willing to enter into 			our own suffering and that of others in order to transcend it.  </a:t>
            </a:r>
          </a:p>
          <a:p>
            <a:r>
              <a:rPr lang="en-US" dirty="0"/>
              <a:t>		</a:t>
            </a:r>
          </a:p>
          <a:p>
            <a:r>
              <a:rPr lang="en-US" dirty="0"/>
              <a:t>		--Isn’t that true for all of us?  Isn’t it true that who we’ve come to be, whatever wisdom we carry comes in large part from our experiences of 		suffering and what we’ve learned in those experiences.</a:t>
            </a:r>
          </a:p>
          <a:p>
            <a:endParaRPr lang="en-US" dirty="0"/>
          </a:p>
          <a:p>
            <a:r>
              <a:rPr lang="en-US" dirty="0"/>
              <a:t>		--Finley says,  “If we say that the issue is that we can’t see our God-given, Godly preciousness because the density and intensity of our ego’s 		confusion about itself is blocking the view.  Isn’t also true that the density and intensity of our confusion about ourselves is dissolved in 		leaning into suffering in a loving and engaging way.”</a:t>
            </a:r>
          </a:p>
          <a:p>
            <a:endParaRPr lang="en-US" dirty="0"/>
          </a:p>
          <a:p>
            <a:r>
              <a:rPr lang="en-US" dirty="0"/>
              <a:t>Finley makes two points here and I want to make sure to reiterate them:</a:t>
            </a:r>
          </a:p>
          <a:p>
            <a:endParaRPr lang="en-US" dirty="0"/>
          </a:p>
          <a:p>
            <a:pPr marL="228600" indent="-228600">
              <a:buAutoNum type="arabicParenR"/>
            </a:pPr>
            <a:r>
              <a:rPr lang="en-US" dirty="0"/>
              <a:t>We have to be very careful about romanticizing suffering in our response to the suffering of others.  We can never romanticize the desert by telling the suffering person how beautiful the cacti are.  </a:t>
            </a:r>
          </a:p>
          <a:p>
            <a:pPr marL="0" indent="0">
              <a:buNone/>
            </a:pPr>
            <a:endParaRPr lang="en-US" dirty="0"/>
          </a:p>
          <a:p>
            <a:pPr marL="457200" lvl="1" indent="0">
              <a:buNone/>
            </a:pPr>
            <a:r>
              <a:rPr lang="en-US" dirty="0"/>
              <a:t>--We can hold this truth in one hand and use it ground us in that which transcends us </a:t>
            </a:r>
          </a:p>
          <a:p>
            <a:pPr marL="457200" lvl="1" indent="0">
              <a:buNone/>
            </a:pPr>
            <a:endParaRPr lang="en-US" dirty="0"/>
          </a:p>
          <a:p>
            <a:pPr marL="457200" lvl="1" indent="0">
              <a:buNone/>
            </a:pPr>
            <a:r>
              <a:rPr lang="en-US" dirty="0"/>
              <a:t>--One of my professors in graduate school said that the words “at least” should never come out of a therapist’s mouth as in “you’re suffering enormously but at least you’ll learn something from it.”</a:t>
            </a:r>
          </a:p>
          <a:p>
            <a:pPr marL="457200" lvl="1" indent="0">
              <a:buNone/>
            </a:pPr>
            <a:endParaRPr lang="en-US" dirty="0"/>
          </a:p>
          <a:p>
            <a:pPr marL="457200" lvl="1" indent="0">
              <a:buNone/>
            </a:pPr>
            <a:r>
              <a:rPr lang="en-US" dirty="0"/>
              <a:t>--The only response is to look the person in the eye and to say, “I’m so sorry that this is happening and you’re not alone.”</a:t>
            </a:r>
          </a:p>
          <a:p>
            <a:pPr marL="457200" lvl="1" indent="0">
              <a:buNone/>
            </a:pPr>
            <a:endParaRPr lang="en-US" dirty="0"/>
          </a:p>
          <a:p>
            <a:pPr marL="457200" lvl="1" indent="0">
              <a:buNone/>
            </a:pPr>
            <a:r>
              <a:rPr lang="en-US" dirty="0"/>
              <a:t>--Finley says, “Unless we meet the person in their suffering, we betray the experience of their suffering and we mock the experience of their desolation.”  We must be willing to acknowledge and enter into the profoundness of that suffering. </a:t>
            </a:r>
          </a:p>
          <a:p>
            <a:pPr marL="457200" lvl="1" indent="0">
              <a:buNone/>
            </a:pPr>
            <a:endParaRPr lang="en-US" dirty="0"/>
          </a:p>
          <a:p>
            <a:pPr marL="457200" lvl="1" indent="0">
              <a:buNone/>
            </a:pPr>
            <a:r>
              <a:rPr lang="en-US" dirty="0"/>
              <a:t>--Finley illustrates this encounter in the following way which deeply speaks to me.  It’s an image that is true both in the context of sitting with someone and accompanying them in their healing journey and it is true also in the way that we approach those parts of ourselves which are still wounded and in need of healing.  The image is this:</a:t>
            </a:r>
          </a:p>
          <a:p>
            <a:pPr marL="457200" lvl="1" indent="0">
              <a:buNone/>
            </a:pPr>
            <a:endParaRPr lang="en-US" dirty="0"/>
          </a:p>
          <a:p>
            <a:pPr marL="457200" lvl="1" indent="0">
              <a:buNone/>
            </a:pPr>
            <a:r>
              <a:rPr lang="en-US" dirty="0"/>
              <a:t>	--As we sit with someone, we recognize that that are in the circle of their suffering and we are in the circle of our own suffering. </a:t>
            </a:r>
          </a:p>
          <a:p>
            <a:pPr marL="457200" lvl="1" indent="0">
              <a:buNone/>
            </a:pPr>
            <a:r>
              <a:rPr lang="en-US" dirty="0"/>
              <a:t> </a:t>
            </a:r>
          </a:p>
          <a:p>
            <a:pPr marL="457200" lvl="1" indent="0">
              <a:buNone/>
            </a:pPr>
            <a:r>
              <a:rPr lang="en-US" dirty="0"/>
              <a:t>	--If we remain outside the circle of their suffering, detached, observing, judging, and are never accessed by their pain, they remain alone in their suffering.</a:t>
            </a:r>
          </a:p>
          <a:p>
            <a:pPr marL="457200" lvl="1" indent="0">
              <a:buNone/>
            </a:pPr>
            <a:endParaRPr lang="en-US" dirty="0"/>
          </a:p>
          <a:p>
            <a:pPr marL="457200" lvl="1" indent="0">
              <a:buNone/>
            </a:pPr>
            <a:r>
              <a:rPr lang="en-US" dirty="0"/>
              <a:t>	--We have to be willing to put one foot inside of the circle of their suffering and experience it with them.</a:t>
            </a:r>
          </a:p>
          <a:p>
            <a:pPr marL="457200" lvl="1" indent="0">
              <a:buNone/>
            </a:pPr>
            <a:endParaRPr lang="en-US" dirty="0"/>
          </a:p>
          <a:p>
            <a:pPr marL="457200" lvl="1" indent="0">
              <a:buNone/>
            </a:pPr>
            <a:r>
              <a:rPr lang="en-US" dirty="0"/>
              <a:t>	--We have to be willing to pay the price for this, and the price is this:  as we walk up to touch the hurting place with love, love is infused into that hurting 	place, and some of the pain is infused into us, and some of the burden slips from their shoulders onto ours.</a:t>
            </a:r>
          </a:p>
          <a:p>
            <a:pPr marL="457200" lvl="1" indent="0">
              <a:buNone/>
            </a:pPr>
            <a:endParaRPr lang="en-US" dirty="0"/>
          </a:p>
          <a:p>
            <a:pPr marL="457200" lvl="1" indent="0">
              <a:buNone/>
            </a:pPr>
            <a:r>
              <a:rPr lang="en-US" dirty="0"/>
              <a:t>	--But if we put both feet inside the circle, we can be overwhelmed by their suffering and then we cannot help them.</a:t>
            </a:r>
          </a:p>
          <a:p>
            <a:pPr marL="457200" lvl="1" indent="0">
              <a:buNone/>
            </a:pPr>
            <a:endParaRPr lang="en-US" dirty="0"/>
          </a:p>
          <a:p>
            <a:pPr marL="457200" lvl="1" indent="0">
              <a:buNone/>
            </a:pPr>
            <a:r>
              <a:rPr lang="en-US" dirty="0"/>
              <a:t>	--So we have to remain grounded in that which transcends suffering while also leaning in to the person’s suffering. </a:t>
            </a:r>
          </a:p>
          <a:p>
            <a:pPr marL="457200" lvl="1" indent="0">
              <a:buNone/>
            </a:pPr>
            <a:r>
              <a:rPr lang="en-US" dirty="0"/>
              <a:t> </a:t>
            </a:r>
          </a:p>
          <a:p>
            <a:pPr marL="457200" lvl="1" indent="0">
              <a:buNone/>
            </a:pPr>
            <a:r>
              <a:rPr lang="en-US" dirty="0"/>
              <a:t>	--We will revisit this dance as our practice for this step.</a:t>
            </a:r>
          </a:p>
          <a:p>
            <a:pPr marL="457200" lvl="1" indent="0">
              <a:buNone/>
            </a:pPr>
            <a:endParaRPr lang="en-US" dirty="0"/>
          </a:p>
          <a:p>
            <a:pPr marL="0" lvl="0" indent="0">
              <a:buNone/>
            </a:pPr>
            <a:r>
              <a:rPr lang="en-US" dirty="0"/>
              <a:t>--We return here to the idea of the </a:t>
            </a:r>
            <a:r>
              <a:rPr lang="en-US" b="1" i="1" dirty="0"/>
              <a:t>axial moment</a:t>
            </a:r>
            <a:r>
              <a:rPr lang="en-US" dirty="0"/>
              <a:t>, the turning point where suffering is transformed into freedom from the tyranny suffering.  </a:t>
            </a:r>
          </a:p>
          <a:p>
            <a:pPr marL="0" lvl="0" indent="0">
              <a:buNone/>
            </a:pPr>
            <a:endParaRPr lang="en-US" dirty="0"/>
          </a:p>
          <a:p>
            <a:pPr marL="0" lvl="0" indent="0">
              <a:buNone/>
            </a:pPr>
            <a:r>
              <a:rPr lang="en-US" dirty="0"/>
              <a:t>--It is here in the exploration of this idea that we link most closely and explicitly the work of psychotherapy with the practice of contemplative spirituality.  </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9AC5A06C-4312-4CF6-894D-F9E6315A0157}" type="slidenum">
              <a:rPr lang="en-US" smtClean="0"/>
              <a:pPr/>
              <a:t>13</a:t>
            </a:fld>
            <a:endParaRPr lang="en-US"/>
          </a:p>
        </p:txBody>
      </p:sp>
    </p:spTree>
    <p:extLst>
      <p:ext uri="{BB962C8B-B14F-4D97-AF65-F5344CB8AC3E}">
        <p14:creationId xmlns:p14="http://schemas.microsoft.com/office/powerpoint/2010/main" val="4067508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None/>
            </a:pPr>
            <a:endParaRPr lang="en-US" dirty="0"/>
          </a:p>
          <a:p>
            <a:pPr marL="0" lvl="0" indent="0">
              <a:buNone/>
            </a:pPr>
            <a:r>
              <a:rPr lang="en-US" dirty="0"/>
              <a:t>*******</a:t>
            </a:r>
          </a:p>
          <a:p>
            <a:pPr marL="0" lvl="0" indent="0">
              <a:buNone/>
            </a:pPr>
            <a:r>
              <a:rPr lang="en-US" dirty="0"/>
              <a:t>He explains this axial moment in this way:</a:t>
            </a:r>
          </a:p>
          <a:p>
            <a:pPr marL="0" lvl="0" indent="0">
              <a:buNone/>
            </a:pPr>
            <a:endParaRPr lang="en-US" dirty="0"/>
          </a:p>
          <a:p>
            <a:pPr marL="0" lvl="0" indent="0">
              <a:buNone/>
            </a:pPr>
            <a:r>
              <a:rPr lang="en-US" dirty="0"/>
              <a:t>--”Session follows session, topic follows topic, and all of a sudden the person unwittingly turns downward and inward into a qualitatively richer way of being present to themselves in their own life.  It is a spontaneous spiritual experience.”</a:t>
            </a:r>
          </a:p>
          <a:p>
            <a:pPr marL="0" lvl="0" indent="0">
              <a:buNone/>
            </a:pPr>
            <a:endParaRPr lang="en-US" dirty="0"/>
          </a:p>
          <a:p>
            <a:pPr marL="0" lvl="0" indent="0">
              <a:buNone/>
            </a:pPr>
            <a:r>
              <a:rPr lang="en-US" dirty="0"/>
              <a:t>--”In the midst of sharing what hurts the most they unexpectedly come upon within themselves the pearl of great price.  They unexpectedly come upon the preciousness of themselves and they enter into this mysterious abyss like serenity.  The serenity of the truth.”  </a:t>
            </a:r>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9AC5A06C-4312-4CF6-894D-F9E6315A0157}" type="slidenum">
              <a:rPr lang="en-US" smtClean="0"/>
              <a:pPr/>
              <a:t>14</a:t>
            </a:fld>
            <a:endParaRPr lang="en-US"/>
          </a:p>
        </p:txBody>
      </p:sp>
    </p:spTree>
    <p:extLst>
      <p:ext uri="{BB962C8B-B14F-4D97-AF65-F5344CB8AC3E}">
        <p14:creationId xmlns:p14="http://schemas.microsoft.com/office/powerpoint/2010/main" val="3069029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lvl="0" indent="0">
              <a:buNone/>
            </a:pPr>
            <a:endParaRPr lang="en-US" dirty="0"/>
          </a:p>
          <a:p>
            <a:pPr marL="0" lvl="0" indent="0">
              <a:buNone/>
            </a:pPr>
            <a:r>
              <a:rPr lang="en-US" dirty="0"/>
              <a:t>********************</a:t>
            </a:r>
          </a:p>
          <a:p>
            <a:pPr marL="0" lvl="0" indent="0">
              <a:buNone/>
            </a:pPr>
            <a:endParaRPr lang="en-US" dirty="0"/>
          </a:p>
          <a:p>
            <a:pPr marL="0" lvl="0" indent="0">
              <a:buNone/>
            </a:pPr>
            <a:r>
              <a:rPr lang="en-US" dirty="0"/>
              <a:t>--In the axial moment we come upon the truth and truth expresses itself in the intimacy of the present moment.</a:t>
            </a:r>
          </a:p>
          <a:p>
            <a:pPr marL="0" lvl="0" indent="0">
              <a:buNone/>
            </a:pPr>
            <a:endParaRPr lang="en-US" dirty="0"/>
          </a:p>
          <a:p>
            <a:pPr marL="0" lvl="0" indent="0">
              <a:buNone/>
            </a:pPr>
            <a:r>
              <a:rPr lang="en-US" dirty="0"/>
              <a:t>--This moment can be subtle and like all spiritual experience, the person having it might not know that they are having it.</a:t>
            </a:r>
          </a:p>
          <a:p>
            <a:pPr marL="0" lvl="0" indent="0">
              <a:buNone/>
            </a:pPr>
            <a:endParaRPr lang="en-US" dirty="0"/>
          </a:p>
          <a:p>
            <a:pPr marL="0" lvl="0" indent="0">
              <a:buNone/>
            </a:pPr>
            <a:r>
              <a:rPr lang="en-US" dirty="0"/>
              <a:t>--Contemplative experiences recognizes itself and so the contemplative healer must pick up on it and bring it to the person’s attention, so that we do not simply pass it by.</a:t>
            </a:r>
          </a:p>
          <a:p>
            <a:pPr marL="0" lvl="0" indent="0">
              <a:buNone/>
            </a:pPr>
            <a:endParaRPr lang="en-US" dirty="0"/>
          </a:p>
          <a:p>
            <a:pPr marL="0" lvl="0" indent="0">
              <a:buNone/>
            </a:pPr>
            <a:r>
              <a:rPr lang="en-US" dirty="0"/>
              <a:t>	--There is a felt sense that it is happening—I am often moved to tears at this moment, the hair on my arms stands up, there is a deep recognition of being on 	holy ground,  </a:t>
            </a:r>
          </a:p>
          <a:p>
            <a:pPr marL="0" lvl="0" indent="0">
              <a:buNone/>
            </a:pPr>
            <a:endParaRPr lang="en-US" dirty="0"/>
          </a:p>
          <a:p>
            <a:pPr marL="0" lvl="0" indent="0">
              <a:buNone/>
            </a:pPr>
            <a:r>
              <a:rPr lang="en-US" dirty="0"/>
              <a:t>--We recognize it because phenomenologically:  </a:t>
            </a:r>
          </a:p>
          <a:p>
            <a:pPr marL="0" lvl="0" indent="0">
              <a:buNone/>
            </a:pPr>
            <a:endParaRPr lang="en-US" dirty="0"/>
          </a:p>
          <a:p>
            <a:pPr marL="0" lvl="0" indent="0">
              <a:buNone/>
            </a:pPr>
            <a:r>
              <a:rPr lang="en-US" dirty="0"/>
              <a:t>	--the person’s presence with us changes and become qualitatively different</a:t>
            </a:r>
          </a:p>
          <a:p>
            <a:pPr marL="0" lvl="0" indent="0">
              <a:buNone/>
            </a:pPr>
            <a:endParaRPr lang="en-US" dirty="0"/>
          </a:p>
          <a:p>
            <a:pPr marL="0" lvl="0" indent="0">
              <a:buNone/>
            </a:pPr>
            <a:r>
              <a:rPr lang="en-US" dirty="0"/>
              <a:t>	--they will often describe feeling “weird” or “strange” </a:t>
            </a:r>
          </a:p>
          <a:p>
            <a:pPr marL="0" lvl="0" indent="0">
              <a:buNone/>
            </a:pPr>
            <a:endParaRPr lang="en-US" dirty="0"/>
          </a:p>
          <a:p>
            <a:pPr marL="0" lvl="0" indent="0">
              <a:buNone/>
            </a:pPr>
            <a:r>
              <a:rPr lang="en-US" dirty="0"/>
              <a:t>	--they will often speak with a voice that comes from a different or deeper place</a:t>
            </a:r>
          </a:p>
          <a:p>
            <a:pPr marL="0" lvl="0" indent="0">
              <a:buNone/>
            </a:pPr>
            <a:endParaRPr lang="en-US" dirty="0"/>
          </a:p>
          <a:p>
            <a:pPr marL="0" lvl="0" indent="0">
              <a:buNone/>
            </a:pPr>
            <a:r>
              <a:rPr lang="en-US" dirty="0"/>
              <a:t>	--they will often speak deep truths without knowing in advance what they are going to say</a:t>
            </a:r>
          </a:p>
          <a:p>
            <a:pPr marL="0" lvl="0" indent="0">
              <a:buNone/>
            </a:pPr>
            <a:endParaRPr lang="en-US" dirty="0"/>
          </a:p>
          <a:p>
            <a:pPr marL="0" lvl="0" indent="0">
              <a:buNone/>
            </a:pPr>
            <a:r>
              <a:rPr lang="en-US" dirty="0"/>
              <a:t>--It is the True Self coming forward:   </a:t>
            </a:r>
          </a:p>
          <a:p>
            <a:pPr marL="0" lvl="0" indent="0">
              <a:buNone/>
            </a:pPr>
            <a:endParaRPr lang="en-US" dirty="0"/>
          </a:p>
          <a:p>
            <a:pPr marL="0" lvl="0" indent="0">
              <a:buNone/>
            </a:pPr>
            <a:r>
              <a:rPr lang="en-US" dirty="0"/>
              <a:t>	--Merton says:  ”It is that is us that is not subject to the brutalities of our own will.”</a:t>
            </a:r>
          </a:p>
          <a:p>
            <a:pPr marL="0" lvl="0" indent="0">
              <a:buNone/>
            </a:pPr>
            <a:endParaRPr lang="en-US" dirty="0"/>
          </a:p>
          <a:p>
            <a:pPr marL="0" lvl="0" indent="0">
              <a:buNone/>
            </a:pPr>
            <a:r>
              <a:rPr lang="en-US" dirty="0"/>
              <a:t>	--Finley calls it our “</a:t>
            </a:r>
            <a:r>
              <a:rPr lang="en-US" dirty="0" err="1"/>
              <a:t>untrashableness</a:t>
            </a:r>
            <a:r>
              <a:rPr lang="en-US" dirty="0"/>
              <a:t>”– That in us which cannot be trashed by others or by ourselves</a:t>
            </a:r>
          </a:p>
          <a:p>
            <a:pPr marL="0" lvl="0" indent="0">
              <a:buNone/>
            </a:pPr>
            <a:endParaRPr lang="en-US" dirty="0"/>
          </a:p>
          <a:p>
            <a:pPr marL="0" lvl="0" indent="0">
              <a:buNone/>
            </a:pPr>
            <a:r>
              <a:rPr lang="en-US" dirty="0"/>
              <a:t>	--It is manifesting true wisdom </a:t>
            </a:r>
          </a:p>
          <a:p>
            <a:pPr marL="0" lvl="0" indent="0">
              <a:buNone/>
            </a:pPr>
            <a:endParaRPr lang="en-US" dirty="0"/>
          </a:p>
          <a:p>
            <a:pPr marL="0" lvl="0" indent="0">
              <a:buNone/>
            </a:pPr>
            <a:r>
              <a:rPr lang="en-US" dirty="0"/>
              <a:t>--The therapist’s role at this point becomes holding up a mirror and reflecting the person’s preciousness back to themselves because oftentimes the person cannot see what it happening or cannot bare the preciousness of themselves as it is revealed in the present moment.  </a:t>
            </a:r>
          </a:p>
          <a:p>
            <a:pPr marL="0" lvl="0" indent="0">
              <a:buNone/>
            </a:pPr>
            <a:endParaRPr lang="en-US" dirty="0"/>
          </a:p>
          <a:p>
            <a:pPr marL="0" lvl="0" indent="0">
              <a:buNone/>
            </a:pPr>
            <a:r>
              <a:rPr lang="en-US" dirty="0"/>
              <a:t>--It is in this axial moment that the person realizes, or rather comes to know, that suffering is itself the arena where suffering is transformed into the freedom from the tyranny of suffering.  </a:t>
            </a:r>
          </a:p>
          <a:p>
            <a:pPr marL="0" lvl="0" indent="0">
              <a:buNone/>
            </a:pPr>
            <a:endParaRPr lang="en-US" dirty="0"/>
          </a:p>
          <a:p>
            <a:pPr marL="0" lvl="0" indent="0">
              <a:buNone/>
            </a:pPr>
            <a:r>
              <a:rPr lang="en-US" dirty="0"/>
              <a:t>--Finley summarizes it this way:   “As it starts dawning on them that this is how this works, at this point, therapy becomes their meditation practice.  How so?  Meditation we said, is any act in which we consciously assume the inner stance that offers the least resistance to being overtaken by the awakening.  They discover that being honest and vulnerable at the feeling level about what hurts the most and in being just the way they are is the stance that offers the least resistance and bares witness to the preciousness that is infinitely more than anything that is wrong with them and then they start to trust their healing and lean into it and move with it and be transformed.”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psychotherapist in being with others helps to facilitate and calls attention to this axial moment.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step we learn that we are all called to be contemplative healers and we are all called to live this axial moment within ourselves and in our encounters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may practice this moment in our work with others and we may also practice this moment with those parts of US that are still in need of healing.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experiential exercise, we will practice this axial moment, this dance where we step into the circle of suffering and lean out of, practicing that rocking motion of being present to suffering without being overwhelmed by.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exercise we’ll use a photograph of someone who is suffering, at home the practice might be me do it with the image of a loved one or of our own traumatized self at an age when we most needed to be held and loved.  </a:t>
            </a:r>
          </a:p>
          <a:p>
            <a:pPr marL="0" lvl="0" indent="0">
              <a:buNone/>
            </a:pPr>
            <a:endParaRPr lang="en-US" dirty="0"/>
          </a:p>
          <a:p>
            <a:pPr marL="0" lvl="0" indent="0">
              <a:buNone/>
            </a:pPr>
            <a:endParaRPr lang="en-US" dirty="0"/>
          </a:p>
          <a:p>
            <a:pPr marL="0" lvl="0" indent="0">
              <a:buNone/>
            </a:pPr>
            <a:r>
              <a:rPr lang="en-US" dirty="0"/>
              <a:t> </a:t>
            </a:r>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9AC5A06C-4312-4CF6-894D-F9E6315A0157}" type="slidenum">
              <a:rPr lang="en-US" smtClean="0"/>
              <a:pPr/>
              <a:t>15</a:t>
            </a:fld>
            <a:endParaRPr lang="en-US"/>
          </a:p>
        </p:txBody>
      </p:sp>
    </p:spTree>
    <p:extLst>
      <p:ext uri="{BB962C8B-B14F-4D97-AF65-F5344CB8AC3E}">
        <p14:creationId xmlns:p14="http://schemas.microsoft.com/office/powerpoint/2010/main" val="3027051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9AC5A06C-4312-4CF6-894D-F9E6315A0157}" type="slidenum">
              <a:rPr lang="en-US" smtClean="0"/>
              <a:pPr/>
              <a:t>16</a:t>
            </a:fld>
            <a:endParaRPr lang="en-US"/>
          </a:p>
        </p:txBody>
      </p:sp>
    </p:spTree>
    <p:extLst>
      <p:ext uri="{BB962C8B-B14F-4D97-AF65-F5344CB8AC3E}">
        <p14:creationId xmlns:p14="http://schemas.microsoft.com/office/powerpoint/2010/main" val="2132451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keep our heart wide open </a:t>
            </a:r>
          </a:p>
        </p:txBody>
      </p:sp>
      <p:sp>
        <p:nvSpPr>
          <p:cNvPr id="4" name="Slide Number Placeholder 3"/>
          <p:cNvSpPr>
            <a:spLocks noGrp="1"/>
          </p:cNvSpPr>
          <p:nvPr>
            <p:ph type="sldNum" sz="quarter" idx="5"/>
          </p:nvPr>
        </p:nvSpPr>
        <p:spPr/>
        <p:txBody>
          <a:bodyPr/>
          <a:lstStyle/>
          <a:p>
            <a:fld id="{9AC5A06C-4312-4CF6-894D-F9E6315A0157}" type="slidenum">
              <a:rPr lang="en-US" smtClean="0"/>
              <a:pPr/>
              <a:t>17</a:t>
            </a:fld>
            <a:endParaRPr lang="en-US"/>
          </a:p>
        </p:txBody>
      </p:sp>
    </p:spTree>
    <p:extLst>
      <p:ext uri="{BB962C8B-B14F-4D97-AF65-F5344CB8AC3E}">
        <p14:creationId xmlns:p14="http://schemas.microsoft.com/office/powerpoint/2010/main" val="2426465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5"/>
          </p:nvPr>
        </p:nvSpPr>
        <p:spPr/>
        <p:txBody>
          <a:bodyPr/>
          <a:lstStyle/>
          <a:p>
            <a:fld id="{9AC5A06C-4312-4CF6-894D-F9E6315A0157}" type="slidenum">
              <a:rPr lang="en-US" smtClean="0"/>
              <a:pPr/>
              <a:t>18</a:t>
            </a:fld>
            <a:endParaRPr lang="en-US"/>
          </a:p>
        </p:txBody>
      </p:sp>
    </p:spTree>
    <p:extLst>
      <p:ext uri="{BB962C8B-B14F-4D97-AF65-F5344CB8AC3E}">
        <p14:creationId xmlns:p14="http://schemas.microsoft.com/office/powerpoint/2010/main" val="2550070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a:p>
            <a:endParaRPr lang="en-US" dirty="0"/>
          </a:p>
          <a:p>
            <a:r>
              <a:rPr lang="en-US" dirty="0"/>
              <a:t>--Finley gives four aspects of ourselves in ego consciousness that we have to come to terms with, or better, that we come to know as true:</a:t>
            </a:r>
          </a:p>
          <a:p>
            <a:endParaRPr lang="en-US" dirty="0"/>
          </a:p>
          <a:p>
            <a:r>
              <a:rPr lang="en-US" dirty="0"/>
              <a:t>	1- We desire wholeness as human beings. </a:t>
            </a:r>
          </a:p>
          <a:p>
            <a:r>
              <a:rPr lang="en-US" dirty="0"/>
              <a:t>		--I would add that all that we do, whether adaptive or maladaptive, is an attempt to bend the arc of our lives 				toward wholeness</a:t>
            </a:r>
          </a:p>
          <a:p>
            <a:endParaRPr lang="en-US" dirty="0"/>
          </a:p>
          <a:p>
            <a:r>
              <a:rPr lang="en-US" dirty="0"/>
              <a:t>			--Carl Rogers humanistic approach– the assumption that we’re all doing the best we can</a:t>
            </a:r>
          </a:p>
          <a:p>
            <a:r>
              <a:rPr lang="en-US" dirty="0"/>
              <a:t>		</a:t>
            </a:r>
          </a:p>
          <a:p>
            <a:r>
              <a:rPr lang="en-US" dirty="0"/>
              <a:t>	2- We are subject to the loss of wholeness through the experience of trauma</a:t>
            </a:r>
          </a:p>
          <a:p>
            <a:endParaRPr lang="en-US" dirty="0"/>
          </a:p>
          <a:p>
            <a:r>
              <a:rPr lang="en-US" dirty="0"/>
              <a:t>		--Our aloneness becomes apparent</a:t>
            </a:r>
          </a:p>
          <a:p>
            <a:endParaRPr lang="en-US" dirty="0"/>
          </a:p>
          <a:p>
            <a:r>
              <a:rPr lang="en-US" dirty="0"/>
              <a:t>		--Things happen to us: we are invaded or abandoned and violated and betrayed– we suffer and we lose our 					footing</a:t>
            </a:r>
          </a:p>
          <a:p>
            <a:endParaRPr lang="en-US" dirty="0"/>
          </a:p>
          <a:p>
            <a:r>
              <a:rPr lang="en-US" dirty="0"/>
              <a:t>	3-We are endowed with the capacity to heal.  Diana </a:t>
            </a:r>
            <a:r>
              <a:rPr lang="en-US" dirty="0" err="1"/>
              <a:t>Fosha</a:t>
            </a:r>
            <a:r>
              <a:rPr lang="en-US" dirty="0"/>
              <a:t>, the creator of AEDP, the method of psychotherapy that I practice calls this self-righting capacity 		“</a:t>
            </a:r>
            <a:r>
              <a:rPr lang="en-US" dirty="0" err="1"/>
              <a:t>transformance</a:t>
            </a:r>
            <a:r>
              <a:rPr lang="en-US" dirty="0"/>
              <a:t>”</a:t>
            </a:r>
          </a:p>
          <a:p>
            <a:endParaRPr lang="en-US" dirty="0"/>
          </a:p>
          <a:p>
            <a:r>
              <a:rPr lang="en-US" dirty="0"/>
              <a:t>	4-In this capacity to heal ourselves lies also the capacity to heal others—they psychotherapeutic encounter</a:t>
            </a:r>
          </a:p>
          <a:p>
            <a:endParaRPr lang="en-US" dirty="0"/>
          </a:p>
          <a:p>
            <a:endParaRPr lang="en-US" dirty="0"/>
          </a:p>
        </p:txBody>
      </p:sp>
      <p:sp>
        <p:nvSpPr>
          <p:cNvPr id="4" name="Slide Number Placeholder 3"/>
          <p:cNvSpPr>
            <a:spLocks noGrp="1"/>
          </p:cNvSpPr>
          <p:nvPr>
            <p:ph type="sldNum" sz="quarter" idx="5"/>
          </p:nvPr>
        </p:nvSpPr>
        <p:spPr/>
        <p:txBody>
          <a:bodyPr/>
          <a:lstStyle/>
          <a:p>
            <a:fld id="{9AC5A06C-4312-4CF6-894D-F9E6315A0157}" type="slidenum">
              <a:rPr lang="en-US" smtClean="0"/>
              <a:pPr/>
              <a:t>2</a:t>
            </a:fld>
            <a:endParaRPr lang="en-US"/>
          </a:p>
        </p:txBody>
      </p:sp>
    </p:spTree>
    <p:extLst>
      <p:ext uri="{BB962C8B-B14F-4D97-AF65-F5344CB8AC3E}">
        <p14:creationId xmlns:p14="http://schemas.microsoft.com/office/powerpoint/2010/main" val="1025037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--I would add that part of this first step is accepting the inverse is also true: </a:t>
            </a:r>
          </a:p>
          <a:p>
            <a:endParaRPr lang="en-US" dirty="0"/>
          </a:p>
          <a:p>
            <a:r>
              <a:rPr lang="en-US" dirty="0"/>
              <a:t>as we accept that we are endowed with the capacity to heal ourselves and one another, we must also accept that we are each and all capable of causing and perpetuating trauma in ourselves and one another—that the dark side of the ego’s power to bring about healing is the power to inflict deep woundedness. </a:t>
            </a:r>
          </a:p>
          <a:p>
            <a:r>
              <a:rPr lang="en-US" dirty="0"/>
              <a:t> </a:t>
            </a:r>
          </a:p>
          <a:p>
            <a:r>
              <a:rPr lang="en-US" dirty="0"/>
              <a:t>	--Henri Nouwen speaks to this:  </a:t>
            </a:r>
          </a:p>
          <a:p>
            <a:r>
              <a:rPr lang="en-US" dirty="0"/>
              <a:t>	</a:t>
            </a:r>
          </a:p>
          <a:p>
            <a:r>
              <a:rPr lang="en-US" dirty="0"/>
              <a:t>	 “Through compassion, it is possible to recognize that the craving for love the people feel, resides also in our own hearts, that the cruelty the world knows all 	too well is also rooted in our own impulses.  Through compassion we also sense our hope for forgiveness in our friends’ eyes and our hatred in their bitter 	mouths.  When they kill, we know we could have done it; when they give life, we know that we can do the same.  For a compassionate person nothing human 	is alien: no joy and no sorrow, no way of living and no way of dying.”</a:t>
            </a:r>
          </a:p>
          <a:p>
            <a:endParaRPr lang="en-US" dirty="0"/>
          </a:p>
          <a:p>
            <a:r>
              <a:rPr lang="en-US" dirty="0"/>
              <a:t>In traumatology we say that trauma that is not transformed is transmitted—listening to stories of intergenerational trauma makes this truth abundantly clear.  </a:t>
            </a:r>
          </a:p>
          <a:p>
            <a:endParaRPr lang="en-US" dirty="0"/>
          </a:p>
          <a:p>
            <a:r>
              <a:rPr lang="en-US" dirty="0"/>
              <a:t>We can end the transmission of trauma and begin to heal from it’s effects</a:t>
            </a:r>
          </a:p>
          <a:p>
            <a:endParaRPr lang="en-US" dirty="0"/>
          </a:p>
          <a:p>
            <a:r>
              <a:rPr lang="en-US" dirty="0"/>
              <a:t>	--First, by accepting the woundedness inherent in our human condition and the capacity that we have to weaponize our 				woundedness </a:t>
            </a:r>
          </a:p>
          <a:p>
            <a:endParaRPr lang="en-US" dirty="0"/>
          </a:p>
          <a:p>
            <a:r>
              <a:rPr lang="en-US" dirty="0"/>
              <a:t>	--and second, by in taking responsibility for the woundedness we have caused and colluded with in ourselves and one another</a:t>
            </a:r>
          </a:p>
          <a:p>
            <a:r>
              <a:rPr lang="en-US" dirty="0"/>
              <a:t>		and working to transform it.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AC5A06C-4312-4CF6-894D-F9E6315A0157}" type="slidenum">
              <a:rPr lang="en-US" smtClean="0"/>
              <a:pPr/>
              <a:t>3</a:t>
            </a:fld>
            <a:endParaRPr lang="en-US"/>
          </a:p>
        </p:txBody>
      </p:sp>
    </p:spTree>
    <p:extLst>
      <p:ext uri="{BB962C8B-B14F-4D97-AF65-F5344CB8AC3E}">
        <p14:creationId xmlns:p14="http://schemas.microsoft.com/office/powerpoint/2010/main" val="3182604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Being grounded in ego consciousness, that is in our identities as real life, flesh and blood human beings means being grounded in our experiences as human beings.  </a:t>
            </a:r>
          </a:p>
          <a:p>
            <a:endParaRPr lang="en-US" dirty="0"/>
          </a:p>
          <a:p>
            <a:r>
              <a:rPr lang="en-US" dirty="0"/>
              <a:t>David Mars, the founder of AEDP for Couples has a </a:t>
            </a:r>
            <a:r>
              <a:rPr lang="en-US" dirty="0" err="1"/>
              <a:t>a</a:t>
            </a:r>
            <a:r>
              <a:rPr lang="en-US" dirty="0"/>
              <a:t> really wonderful job of helping patients access their experiences through the seven channels you see here.  </a:t>
            </a:r>
          </a:p>
          <a:p>
            <a:endParaRPr lang="en-US" dirty="0"/>
          </a:p>
          <a:p>
            <a:r>
              <a:rPr lang="en-US" dirty="0"/>
              <a:t>They form part of the meditation I used at the beginning of the workshop and form the basis of many of the questions we’ll use to try to put words on our experiences in the exercises we’ll do through out the day.   </a:t>
            </a:r>
          </a:p>
          <a:p>
            <a:endParaRPr lang="en-US" dirty="0"/>
          </a:p>
          <a:p>
            <a:r>
              <a:rPr lang="en-US" dirty="0"/>
              <a:t>The channels are overlapping </a:t>
            </a:r>
          </a:p>
        </p:txBody>
      </p:sp>
      <p:sp>
        <p:nvSpPr>
          <p:cNvPr id="4" name="Slide Number Placeholder 3"/>
          <p:cNvSpPr>
            <a:spLocks noGrp="1"/>
          </p:cNvSpPr>
          <p:nvPr>
            <p:ph type="sldNum" sz="quarter" idx="5"/>
          </p:nvPr>
        </p:nvSpPr>
        <p:spPr/>
        <p:txBody>
          <a:bodyPr/>
          <a:lstStyle/>
          <a:p>
            <a:fld id="{9AC5A06C-4312-4CF6-894D-F9E6315A0157}" type="slidenum">
              <a:rPr lang="en-US" smtClean="0"/>
              <a:pPr/>
              <a:t>4</a:t>
            </a:fld>
            <a:endParaRPr lang="en-US"/>
          </a:p>
        </p:txBody>
      </p:sp>
    </p:spTree>
    <p:extLst>
      <p:ext uri="{BB962C8B-B14F-4D97-AF65-F5344CB8AC3E}">
        <p14:creationId xmlns:p14="http://schemas.microsoft.com/office/powerpoint/2010/main" val="1434209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-For us bonding mammals, a big part of our human experience is the experience of emotions.  </a:t>
            </a:r>
          </a:p>
          <a:p>
            <a:endParaRPr lang="en-US" dirty="0"/>
          </a:p>
          <a:p>
            <a:r>
              <a:rPr lang="en-US" dirty="0"/>
              <a:t>-As an attachment focused and emotion focused therapist, I think it’s really important to ground ourselves in basic understanding of how our emotions can be experiences that lead us to or away from our True Selves.  </a:t>
            </a:r>
          </a:p>
          <a:p>
            <a:endParaRPr lang="en-US" dirty="0"/>
          </a:p>
          <a:p>
            <a:r>
              <a:rPr lang="en-US" dirty="0"/>
              <a:t>-Here, I’m proposing that what my model of psychotherapy </a:t>
            </a:r>
            <a:r>
              <a:rPr lang="en-US" dirty="0" err="1"/>
              <a:t>calles</a:t>
            </a:r>
            <a:r>
              <a:rPr lang="en-US" dirty="0"/>
              <a:t> Core State, is very much akin to Merton’s True Self.  </a:t>
            </a:r>
          </a:p>
          <a:p>
            <a:endParaRPr lang="en-US" dirty="0"/>
          </a:p>
          <a:p>
            <a:r>
              <a:rPr lang="en-US" dirty="0"/>
              <a:t>-Hilary Jacobs Hendel:  AEDP Institute Faculty Member </a:t>
            </a:r>
          </a:p>
          <a:p>
            <a:endParaRPr lang="en-US" dirty="0"/>
          </a:p>
          <a:p>
            <a:r>
              <a:rPr lang="en-US" dirty="0"/>
              <a:t>-</a:t>
            </a:r>
          </a:p>
          <a:p>
            <a:endParaRPr lang="en-US" dirty="0"/>
          </a:p>
          <a:p>
            <a:r>
              <a:rPr lang="en-US" dirty="0"/>
              <a:t>The Change Triangle - It’s Not Always Depression </a:t>
            </a:r>
          </a:p>
        </p:txBody>
      </p:sp>
      <p:sp>
        <p:nvSpPr>
          <p:cNvPr id="4" name="Slide Number Placeholder 3"/>
          <p:cNvSpPr>
            <a:spLocks noGrp="1"/>
          </p:cNvSpPr>
          <p:nvPr>
            <p:ph type="sldNum" sz="quarter" idx="5"/>
          </p:nvPr>
        </p:nvSpPr>
        <p:spPr/>
        <p:txBody>
          <a:bodyPr/>
          <a:lstStyle/>
          <a:p>
            <a:fld id="{9AC5A06C-4312-4CF6-894D-F9E6315A0157}" type="slidenum">
              <a:rPr lang="en-US" smtClean="0"/>
              <a:pPr/>
              <a:t>5</a:t>
            </a:fld>
            <a:endParaRPr lang="en-US"/>
          </a:p>
        </p:txBody>
      </p:sp>
    </p:spTree>
    <p:extLst>
      <p:ext uri="{BB962C8B-B14F-4D97-AF65-F5344CB8AC3E}">
        <p14:creationId xmlns:p14="http://schemas.microsoft.com/office/powerpoint/2010/main" val="54823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Blocks:</a:t>
            </a:r>
          </a:p>
          <a:p>
            <a:endParaRPr lang="en-US" dirty="0"/>
          </a:p>
          <a:p>
            <a:r>
              <a:rPr lang="en-US" dirty="0"/>
              <a:t>	Can be cultural and are very often gender based:  </a:t>
            </a:r>
          </a:p>
          <a:p>
            <a:r>
              <a:rPr lang="en-US" dirty="0"/>
              <a:t>		</a:t>
            </a:r>
          </a:p>
          <a:p>
            <a:r>
              <a:rPr lang="en-US" dirty="0"/>
              <a:t>		-boys don’t cry</a:t>
            </a:r>
          </a:p>
          <a:p>
            <a:r>
              <a:rPr lang="en-US" dirty="0"/>
              <a:t>		-nice girls don’t get angry</a:t>
            </a:r>
          </a:p>
          <a:p>
            <a:r>
              <a:rPr lang="en-US" dirty="0"/>
              <a:t>	</a:t>
            </a:r>
          </a:p>
          <a:p>
            <a:r>
              <a:rPr lang="en-US" dirty="0"/>
              <a:t>	Reinforced by family:</a:t>
            </a:r>
          </a:p>
          <a:p>
            <a:r>
              <a:rPr lang="en-US" dirty="0"/>
              <a:t>	</a:t>
            </a:r>
          </a:p>
          <a:p>
            <a:r>
              <a:rPr lang="en-US" dirty="0"/>
              <a:t>		-If we were sad my dad used to ask us if we wanted something to cry about.</a:t>
            </a:r>
          </a:p>
          <a:p>
            <a:r>
              <a:rPr lang="en-US" dirty="0"/>
              <a:t>		-What kind of a rhetorical emotion shaming question to ask.  </a:t>
            </a:r>
          </a:p>
          <a:p>
            <a:endParaRPr lang="en-US" dirty="0"/>
          </a:p>
          <a:p>
            <a:r>
              <a:rPr lang="en-US" dirty="0"/>
              <a:t>Abbi story</a:t>
            </a:r>
          </a:p>
        </p:txBody>
      </p:sp>
      <p:sp>
        <p:nvSpPr>
          <p:cNvPr id="4" name="Slide Number Placeholder 3"/>
          <p:cNvSpPr>
            <a:spLocks noGrp="1"/>
          </p:cNvSpPr>
          <p:nvPr>
            <p:ph type="sldNum" sz="quarter" idx="5"/>
          </p:nvPr>
        </p:nvSpPr>
        <p:spPr/>
        <p:txBody>
          <a:bodyPr/>
          <a:lstStyle/>
          <a:p>
            <a:fld id="{9AC5A06C-4312-4CF6-894D-F9E6315A0157}" type="slidenum">
              <a:rPr lang="en-US" smtClean="0"/>
              <a:pPr/>
              <a:t>6</a:t>
            </a:fld>
            <a:endParaRPr lang="en-US"/>
          </a:p>
        </p:txBody>
      </p:sp>
    </p:spTree>
    <p:extLst>
      <p:ext uri="{BB962C8B-B14F-4D97-AF65-F5344CB8AC3E}">
        <p14:creationId xmlns:p14="http://schemas.microsoft.com/office/powerpoint/2010/main" val="3780498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9AC5A06C-4312-4CF6-894D-F9E6315A0157}" type="slidenum">
              <a:rPr lang="en-US" smtClean="0"/>
              <a:pPr/>
              <a:t>7</a:t>
            </a:fld>
            <a:endParaRPr lang="en-US"/>
          </a:p>
        </p:txBody>
      </p:sp>
    </p:spTree>
    <p:extLst>
      <p:ext uri="{BB962C8B-B14F-4D97-AF65-F5344CB8AC3E}">
        <p14:creationId xmlns:p14="http://schemas.microsoft.com/office/powerpoint/2010/main" val="2674092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9AC5A06C-4312-4CF6-894D-F9E6315A0157}" type="slidenum">
              <a:rPr lang="en-US" smtClean="0"/>
              <a:pPr/>
              <a:t>8</a:t>
            </a:fld>
            <a:endParaRPr lang="en-US"/>
          </a:p>
        </p:txBody>
      </p:sp>
    </p:spTree>
    <p:extLst>
      <p:ext uri="{BB962C8B-B14F-4D97-AF65-F5344CB8AC3E}">
        <p14:creationId xmlns:p14="http://schemas.microsoft.com/office/powerpoint/2010/main" val="3876392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9AC5A06C-4312-4CF6-894D-F9E6315A0157}" type="slidenum">
              <a:rPr lang="en-US" smtClean="0"/>
              <a:pPr/>
              <a:t>9</a:t>
            </a:fld>
            <a:endParaRPr lang="en-US"/>
          </a:p>
        </p:txBody>
      </p:sp>
    </p:spTree>
    <p:extLst>
      <p:ext uri="{BB962C8B-B14F-4D97-AF65-F5344CB8AC3E}">
        <p14:creationId xmlns:p14="http://schemas.microsoft.com/office/powerpoint/2010/main" val="131426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777502D4-B30F-442F-B732-838CC4B7450A}" type="datetimeFigureOut">
              <a:rPr lang="en-US" smtClean="0"/>
              <a:pPr/>
              <a:t>4/10/19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4E5C477-6A2B-4B13-AB50-10E489F16BC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7502D4-B30F-442F-B732-838CC4B7450A}" type="datetimeFigureOut">
              <a:rPr lang="en-US" smtClean="0"/>
              <a:pPr/>
              <a:t>4/10/19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C477-6A2B-4B13-AB50-10E489F16B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7502D4-B30F-442F-B732-838CC4B7450A}" type="datetimeFigureOut">
              <a:rPr lang="en-US" smtClean="0"/>
              <a:pPr/>
              <a:t>4/10/19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C477-6A2B-4B13-AB50-10E489F16B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7502D4-B30F-442F-B732-838CC4B7450A}" type="datetimeFigureOut">
              <a:rPr lang="en-US" smtClean="0"/>
              <a:pPr/>
              <a:t>4/10/19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C477-6A2B-4B13-AB50-10E489F16B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77502D4-B30F-442F-B732-838CC4B7450A}" type="datetimeFigureOut">
              <a:rPr lang="en-US" smtClean="0"/>
              <a:pPr/>
              <a:t>4/10/19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4E5C477-6A2B-4B13-AB50-10E489F16B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7502D4-B30F-442F-B732-838CC4B7450A}" type="datetimeFigureOut">
              <a:rPr lang="en-US" smtClean="0"/>
              <a:pPr/>
              <a:t>4/10/19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5C477-6A2B-4B13-AB50-10E489F16B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77502D4-B30F-442F-B732-838CC4B7450A}" type="datetimeFigureOut">
              <a:rPr lang="en-US" smtClean="0"/>
              <a:pPr/>
              <a:t>4/10/19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5C477-6A2B-4B13-AB50-10E489F16B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77502D4-B30F-442F-B732-838CC4B7450A}" type="datetimeFigureOut">
              <a:rPr lang="en-US" smtClean="0"/>
              <a:pPr/>
              <a:t>4/10/19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5C477-6A2B-4B13-AB50-10E489F16B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502D4-B30F-442F-B732-838CC4B7450A}" type="datetimeFigureOut">
              <a:rPr lang="en-US" smtClean="0"/>
              <a:pPr/>
              <a:t>4/10/19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5C477-6A2B-4B13-AB50-10E489F16B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7502D4-B30F-442F-B732-838CC4B7450A}" type="datetimeFigureOut">
              <a:rPr lang="en-US" smtClean="0"/>
              <a:pPr/>
              <a:t>4/10/19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5C477-6A2B-4B13-AB50-10E489F16B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77502D4-B30F-442F-B732-838CC4B7450A}" type="datetimeFigureOut">
              <a:rPr lang="en-US" smtClean="0"/>
              <a:pPr/>
              <a:t>4/10/19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5C477-6A2B-4B13-AB50-10E489F16B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3000"/>
                <a:satMod val="110000"/>
              </a:schemeClr>
              <a:schemeClr val="bg2">
                <a:tint val="60000"/>
                <a:satMod val="425000"/>
              </a:schemeClr>
            </a:duotone>
            <a:extLst>
              <a:ext uri="{BEBA8EAE-BF5A-486C-A8C5-ECC9F3942E4B}">
                <a14:imgProps xmlns:a14="http://schemas.microsoft.com/office/drawing/2010/main">
                  <a14:imgLayer r:embed="rId14">
                    <a14:imgEffect>
                      <a14:sharpenSoften amount="100000"/>
                    </a14:imgEffect>
                    <a14:imgEffect>
                      <a14:colorTemperature colorTemp="11500"/>
                    </a14:imgEffect>
                    <a14:imgEffect>
                      <a14:saturation sat="0"/>
                    </a14:imgEffect>
                    <a14:imgEffect>
                      <a14:brightnessContrast bright="-35000" contrast="5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77502D4-B30F-442F-B732-838CC4B7450A}" type="datetimeFigureOut">
              <a:rPr lang="en-US" smtClean="0"/>
              <a:pPr/>
              <a:t>4/10/19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4E5C477-6A2B-4B13-AB50-10E489F16BC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F212-8779-4BF2-BF36-97BBAAAD74D2}"/>
              </a:ext>
            </a:extLst>
          </p:cNvPr>
          <p:cNvSpPr>
            <a:spLocks noGrp="1"/>
          </p:cNvSpPr>
          <p:nvPr>
            <p:ph type="title"/>
          </p:nvPr>
        </p:nvSpPr>
        <p:spPr/>
        <p:txBody>
          <a:bodyPr>
            <a:normAutofit/>
          </a:bodyPr>
          <a:lstStyle/>
          <a:p>
            <a:r>
              <a:rPr lang="en-US" dirty="0"/>
              <a:t> Finley’s First Step</a:t>
            </a:r>
          </a:p>
        </p:txBody>
      </p:sp>
      <p:sp>
        <p:nvSpPr>
          <p:cNvPr id="3" name="Content Placeholder 2">
            <a:extLst>
              <a:ext uri="{FF2B5EF4-FFF2-40B4-BE49-F238E27FC236}">
                <a16:creationId xmlns:a16="http://schemas.microsoft.com/office/drawing/2014/main" id="{1C3647B4-EF72-487D-A725-2FAFA6B369EF}"/>
              </a:ext>
            </a:extLst>
          </p:cNvPr>
          <p:cNvSpPr>
            <a:spLocks noGrp="1"/>
          </p:cNvSpPr>
          <p:nvPr>
            <p:ph sz="half" idx="1"/>
          </p:nvPr>
        </p:nvSpPr>
        <p:spPr>
          <a:xfrm>
            <a:off x="457200" y="1600200"/>
            <a:ext cx="8229600" cy="4525963"/>
          </a:xfrm>
        </p:spPr>
        <p:txBody>
          <a:bodyPr>
            <a:normAutofit/>
          </a:bodyPr>
          <a:lstStyle/>
          <a:p>
            <a:pPr marL="137160" indent="0">
              <a:buNone/>
            </a:pPr>
            <a:endParaRPr lang="en-US" dirty="0"/>
          </a:p>
          <a:p>
            <a:pPr marL="137160" indent="0">
              <a:buNone/>
            </a:pPr>
            <a:endParaRPr lang="en-US" dirty="0"/>
          </a:p>
          <a:p>
            <a:pPr marL="137160" indent="0">
              <a:buNone/>
            </a:pPr>
            <a:r>
              <a:rPr lang="en-US" sz="3200" dirty="0"/>
              <a:t>1)	Be grounded in our experience of who 	we are in ego consciousness as human 	beings in relationship with others and 	take responsibility for the healing that 	needs to occur. </a:t>
            </a:r>
          </a:p>
          <a:p>
            <a:pPr marL="651510" indent="-514350">
              <a:buAutoNum type="arabicParenR" startAt="6"/>
            </a:pPr>
            <a:endParaRPr lang="en-US" dirty="0"/>
          </a:p>
          <a:p>
            <a:pPr marL="651510" indent="-514350">
              <a:buAutoNum type="arabicParenR" startAt="6"/>
            </a:pPr>
            <a:endParaRPr lang="en-US" dirty="0"/>
          </a:p>
        </p:txBody>
      </p:sp>
    </p:spTree>
    <p:extLst>
      <p:ext uri="{BB962C8B-B14F-4D97-AF65-F5344CB8AC3E}">
        <p14:creationId xmlns:p14="http://schemas.microsoft.com/office/powerpoint/2010/main" val="96826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C415E8C-AD6B-4CA9-A20A-F27E25AAF01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71600" y="381000"/>
            <a:ext cx="6400800" cy="6324600"/>
          </a:xfrm>
        </p:spPr>
      </p:pic>
    </p:spTree>
    <p:extLst>
      <p:ext uri="{BB962C8B-B14F-4D97-AF65-F5344CB8AC3E}">
        <p14:creationId xmlns:p14="http://schemas.microsoft.com/office/powerpoint/2010/main" val="3501804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F212-8779-4BF2-BF36-97BBAAAD74D2}"/>
              </a:ext>
            </a:extLst>
          </p:cNvPr>
          <p:cNvSpPr>
            <a:spLocks noGrp="1"/>
          </p:cNvSpPr>
          <p:nvPr>
            <p:ph type="title"/>
          </p:nvPr>
        </p:nvSpPr>
        <p:spPr/>
        <p:txBody>
          <a:bodyPr>
            <a:normAutofit/>
          </a:bodyPr>
          <a:lstStyle/>
          <a:p>
            <a:r>
              <a:rPr lang="en-US" dirty="0"/>
              <a:t>Experiential Exercise</a:t>
            </a:r>
          </a:p>
        </p:txBody>
      </p:sp>
      <p:sp>
        <p:nvSpPr>
          <p:cNvPr id="3" name="Content Placeholder 2">
            <a:extLst>
              <a:ext uri="{FF2B5EF4-FFF2-40B4-BE49-F238E27FC236}">
                <a16:creationId xmlns:a16="http://schemas.microsoft.com/office/drawing/2014/main" id="{1C3647B4-EF72-487D-A725-2FAFA6B369EF}"/>
              </a:ext>
            </a:extLst>
          </p:cNvPr>
          <p:cNvSpPr>
            <a:spLocks noGrp="1"/>
          </p:cNvSpPr>
          <p:nvPr>
            <p:ph sz="half" idx="1"/>
          </p:nvPr>
        </p:nvSpPr>
        <p:spPr>
          <a:xfrm>
            <a:off x="457200" y="1600200"/>
            <a:ext cx="8229600" cy="4525963"/>
          </a:xfrm>
        </p:spPr>
        <p:txBody>
          <a:bodyPr>
            <a:normAutofit/>
          </a:bodyPr>
          <a:lstStyle/>
          <a:p>
            <a:pPr marL="651510" indent="-514350">
              <a:buAutoNum type="arabicParenR"/>
            </a:pPr>
            <a:endParaRPr lang="en-US" dirty="0"/>
          </a:p>
          <a:p>
            <a:pPr marL="137160" indent="0">
              <a:buNone/>
            </a:pPr>
            <a:endParaRPr lang="en-US" dirty="0"/>
          </a:p>
          <a:p>
            <a:pPr marL="137160" indent="0" algn="ctr">
              <a:spcBef>
                <a:spcPts val="0"/>
              </a:spcBef>
              <a:buNone/>
            </a:pPr>
            <a:r>
              <a:rPr lang="en-US" sz="4800" dirty="0"/>
              <a:t>Becoming Grounded </a:t>
            </a:r>
          </a:p>
          <a:p>
            <a:pPr marL="137160" indent="0" algn="ctr">
              <a:spcBef>
                <a:spcPts val="0"/>
              </a:spcBef>
              <a:buNone/>
            </a:pPr>
            <a:r>
              <a:rPr lang="en-US" sz="4800" dirty="0"/>
              <a:t>in</a:t>
            </a:r>
          </a:p>
          <a:p>
            <a:pPr marL="137160" indent="0" algn="ctr">
              <a:spcBef>
                <a:spcPts val="0"/>
              </a:spcBef>
              <a:buNone/>
            </a:pPr>
            <a:r>
              <a:rPr lang="en-US" sz="4800" dirty="0"/>
              <a:t>Ego Consciousness</a:t>
            </a:r>
          </a:p>
          <a:p>
            <a:pPr marL="137160" indent="0">
              <a:buNone/>
            </a:pPr>
            <a:endParaRPr lang="en-US" dirty="0"/>
          </a:p>
        </p:txBody>
      </p:sp>
    </p:spTree>
    <p:extLst>
      <p:ext uri="{BB962C8B-B14F-4D97-AF65-F5344CB8AC3E}">
        <p14:creationId xmlns:p14="http://schemas.microsoft.com/office/powerpoint/2010/main" val="4033532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F212-8779-4BF2-BF36-97BBAAAD74D2}"/>
              </a:ext>
            </a:extLst>
          </p:cNvPr>
          <p:cNvSpPr>
            <a:spLocks noGrp="1"/>
          </p:cNvSpPr>
          <p:nvPr>
            <p:ph type="title"/>
          </p:nvPr>
        </p:nvSpPr>
        <p:spPr/>
        <p:txBody>
          <a:bodyPr>
            <a:normAutofit/>
          </a:bodyPr>
          <a:lstStyle/>
          <a:p>
            <a:r>
              <a:rPr lang="en-US" dirty="0"/>
              <a:t> Finley’s Sixth Step</a:t>
            </a:r>
          </a:p>
        </p:txBody>
      </p:sp>
      <p:sp>
        <p:nvSpPr>
          <p:cNvPr id="3" name="Content Placeholder 2">
            <a:extLst>
              <a:ext uri="{FF2B5EF4-FFF2-40B4-BE49-F238E27FC236}">
                <a16:creationId xmlns:a16="http://schemas.microsoft.com/office/drawing/2014/main" id="{1C3647B4-EF72-487D-A725-2FAFA6B369EF}"/>
              </a:ext>
            </a:extLst>
          </p:cNvPr>
          <p:cNvSpPr>
            <a:spLocks noGrp="1"/>
          </p:cNvSpPr>
          <p:nvPr>
            <p:ph sz="half" idx="1"/>
          </p:nvPr>
        </p:nvSpPr>
        <p:spPr>
          <a:xfrm>
            <a:off x="457200" y="1600200"/>
            <a:ext cx="8229600" cy="4525963"/>
          </a:xfrm>
        </p:spPr>
        <p:txBody>
          <a:bodyPr>
            <a:normAutofit/>
          </a:bodyPr>
          <a:lstStyle/>
          <a:p>
            <a:pPr marL="137160" indent="0">
              <a:buNone/>
            </a:pPr>
            <a:endParaRPr lang="en-US" sz="3200" dirty="0"/>
          </a:p>
          <a:p>
            <a:pPr marL="137160" indent="0">
              <a:buNone/>
            </a:pPr>
            <a:endParaRPr lang="en-US" sz="3200" dirty="0"/>
          </a:p>
          <a:p>
            <a:pPr marL="137160" indent="0">
              <a:buNone/>
            </a:pPr>
            <a:r>
              <a:rPr lang="en-US" sz="3200" dirty="0"/>
              <a:t>6)	Learn to live in the </a:t>
            </a:r>
            <a:r>
              <a:rPr lang="en-US" sz="3200" i="1" dirty="0"/>
              <a:t>axial moment </a:t>
            </a:r>
            <a:r>
              <a:rPr lang="en-US" sz="3200" dirty="0"/>
              <a:t>in 	which being present to suffering 	evokes a spiritual awakening that 	transcends suffering.</a:t>
            </a:r>
          </a:p>
          <a:p>
            <a:pPr marL="651510" indent="-514350">
              <a:buAutoNum type="arabicParenR" startAt="6"/>
            </a:pPr>
            <a:endParaRPr lang="en-US" dirty="0"/>
          </a:p>
          <a:p>
            <a:pPr marL="651510" indent="-514350">
              <a:buAutoNum type="arabicParenR" startAt="6"/>
            </a:pPr>
            <a:endParaRPr lang="en-US" dirty="0"/>
          </a:p>
        </p:txBody>
      </p:sp>
    </p:spTree>
    <p:extLst>
      <p:ext uri="{BB962C8B-B14F-4D97-AF65-F5344CB8AC3E}">
        <p14:creationId xmlns:p14="http://schemas.microsoft.com/office/powerpoint/2010/main" val="381978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F212-8779-4BF2-BF36-97BBAAAD74D2}"/>
              </a:ext>
            </a:extLst>
          </p:cNvPr>
          <p:cNvSpPr>
            <a:spLocks noGrp="1"/>
          </p:cNvSpPr>
          <p:nvPr>
            <p:ph type="title"/>
          </p:nvPr>
        </p:nvSpPr>
        <p:spPr/>
        <p:txBody>
          <a:bodyPr>
            <a:normAutofit/>
          </a:bodyPr>
          <a:lstStyle/>
          <a:p>
            <a:r>
              <a:rPr lang="en-US" dirty="0"/>
              <a:t> Finley’s Sixth Step</a:t>
            </a:r>
          </a:p>
        </p:txBody>
      </p:sp>
      <p:sp>
        <p:nvSpPr>
          <p:cNvPr id="3" name="Content Placeholder 2">
            <a:extLst>
              <a:ext uri="{FF2B5EF4-FFF2-40B4-BE49-F238E27FC236}">
                <a16:creationId xmlns:a16="http://schemas.microsoft.com/office/drawing/2014/main" id="{1C3647B4-EF72-487D-A725-2FAFA6B369EF}"/>
              </a:ext>
            </a:extLst>
          </p:cNvPr>
          <p:cNvSpPr>
            <a:spLocks noGrp="1"/>
          </p:cNvSpPr>
          <p:nvPr>
            <p:ph sz="half" idx="1"/>
          </p:nvPr>
        </p:nvSpPr>
        <p:spPr>
          <a:xfrm>
            <a:off x="457200" y="1600200"/>
            <a:ext cx="8229600" cy="4525963"/>
          </a:xfrm>
        </p:spPr>
        <p:txBody>
          <a:bodyPr>
            <a:normAutofit/>
          </a:bodyPr>
          <a:lstStyle/>
          <a:p>
            <a:pPr marL="137160" indent="0">
              <a:buNone/>
            </a:pPr>
            <a:endParaRPr lang="en-US" sz="3200" dirty="0"/>
          </a:p>
          <a:p>
            <a:pPr marL="137160" indent="0">
              <a:buNone/>
            </a:pPr>
            <a:endParaRPr lang="en-US" sz="3200" dirty="0"/>
          </a:p>
          <a:p>
            <a:pPr marL="137160" indent="0" algn="ctr">
              <a:buNone/>
            </a:pPr>
            <a:r>
              <a:rPr lang="en-US" dirty="0"/>
              <a:t>“Isn’t it true that it has become rich and deep in their willingness to walk through those painful places and it sifts them like wheat and transforms them in the rich inner happiness of love.” </a:t>
            </a:r>
          </a:p>
          <a:p>
            <a:pPr marL="137160" indent="0" algn="ctr">
              <a:buNone/>
            </a:pPr>
            <a:endParaRPr lang="en-US" dirty="0"/>
          </a:p>
          <a:p>
            <a:pPr marL="137160" indent="0" algn="ctr">
              <a:buNone/>
            </a:pPr>
            <a:r>
              <a:rPr lang="en-US"/>
              <a:t>-Finley</a:t>
            </a:r>
            <a:endParaRPr lang="en-US" dirty="0"/>
          </a:p>
          <a:p>
            <a:pPr marL="137160" indent="0">
              <a:buNone/>
            </a:pPr>
            <a:endParaRPr lang="en-US" dirty="0"/>
          </a:p>
          <a:p>
            <a:pPr marL="651510" indent="-514350">
              <a:buAutoNum type="arabicParenR" startAt="6"/>
            </a:pPr>
            <a:endParaRPr lang="en-US" dirty="0"/>
          </a:p>
        </p:txBody>
      </p:sp>
    </p:spTree>
    <p:extLst>
      <p:ext uri="{BB962C8B-B14F-4D97-AF65-F5344CB8AC3E}">
        <p14:creationId xmlns:p14="http://schemas.microsoft.com/office/powerpoint/2010/main" val="3458860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F212-8779-4BF2-BF36-97BBAAAD74D2}"/>
              </a:ext>
            </a:extLst>
          </p:cNvPr>
          <p:cNvSpPr>
            <a:spLocks noGrp="1"/>
          </p:cNvSpPr>
          <p:nvPr>
            <p:ph type="title"/>
          </p:nvPr>
        </p:nvSpPr>
        <p:spPr/>
        <p:txBody>
          <a:bodyPr>
            <a:normAutofit/>
          </a:bodyPr>
          <a:lstStyle/>
          <a:p>
            <a:r>
              <a:rPr lang="en-US" dirty="0"/>
              <a:t> Finley’s Sixth Step</a:t>
            </a:r>
          </a:p>
        </p:txBody>
      </p:sp>
      <p:sp>
        <p:nvSpPr>
          <p:cNvPr id="3" name="Content Placeholder 2">
            <a:extLst>
              <a:ext uri="{FF2B5EF4-FFF2-40B4-BE49-F238E27FC236}">
                <a16:creationId xmlns:a16="http://schemas.microsoft.com/office/drawing/2014/main" id="{1C3647B4-EF72-487D-A725-2FAFA6B369EF}"/>
              </a:ext>
            </a:extLst>
          </p:cNvPr>
          <p:cNvSpPr>
            <a:spLocks noGrp="1"/>
          </p:cNvSpPr>
          <p:nvPr>
            <p:ph sz="half" idx="1"/>
          </p:nvPr>
        </p:nvSpPr>
        <p:spPr>
          <a:xfrm>
            <a:off x="457200" y="1600200"/>
            <a:ext cx="8229600" cy="4525963"/>
          </a:xfrm>
        </p:spPr>
        <p:txBody>
          <a:bodyPr>
            <a:normAutofit/>
          </a:bodyPr>
          <a:lstStyle/>
          <a:p>
            <a:pPr marL="137160" indent="0">
              <a:buNone/>
            </a:pPr>
            <a:endParaRPr lang="en-US" sz="3200" dirty="0"/>
          </a:p>
          <a:p>
            <a:pPr marL="137160" indent="0">
              <a:buNone/>
            </a:pPr>
            <a:endParaRPr lang="en-US" sz="3200" dirty="0"/>
          </a:p>
          <a:p>
            <a:pPr marL="137160" indent="0" algn="ctr">
              <a:buNone/>
            </a:pPr>
            <a:r>
              <a:rPr lang="en-US" dirty="0"/>
              <a:t>“In the axial moment of the psychotherapeutic process the patient unwittingly assumes a stance that is strikingly akin to the stance assumed in deep meditation.”   </a:t>
            </a:r>
          </a:p>
          <a:p>
            <a:pPr marL="137160" indent="0" algn="ctr">
              <a:buNone/>
            </a:pPr>
            <a:endParaRPr lang="en-US" dirty="0"/>
          </a:p>
          <a:p>
            <a:pPr marL="137160" indent="0" algn="ctr">
              <a:buNone/>
            </a:pPr>
            <a:r>
              <a:rPr lang="en-US" dirty="0"/>
              <a:t>-Finley</a:t>
            </a:r>
          </a:p>
          <a:p>
            <a:pPr marL="651510" indent="-514350">
              <a:buAutoNum type="arabicParenR" startAt="6"/>
            </a:pPr>
            <a:endParaRPr lang="en-US" dirty="0"/>
          </a:p>
        </p:txBody>
      </p:sp>
    </p:spTree>
    <p:extLst>
      <p:ext uri="{BB962C8B-B14F-4D97-AF65-F5344CB8AC3E}">
        <p14:creationId xmlns:p14="http://schemas.microsoft.com/office/powerpoint/2010/main" val="1040092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F212-8779-4BF2-BF36-97BBAAAD74D2}"/>
              </a:ext>
            </a:extLst>
          </p:cNvPr>
          <p:cNvSpPr>
            <a:spLocks noGrp="1"/>
          </p:cNvSpPr>
          <p:nvPr>
            <p:ph type="title"/>
          </p:nvPr>
        </p:nvSpPr>
        <p:spPr/>
        <p:txBody>
          <a:bodyPr>
            <a:normAutofit/>
          </a:bodyPr>
          <a:lstStyle/>
          <a:p>
            <a:r>
              <a:rPr lang="en-US" dirty="0"/>
              <a:t> Finley’s Sixth Step</a:t>
            </a:r>
          </a:p>
        </p:txBody>
      </p:sp>
      <p:pic>
        <p:nvPicPr>
          <p:cNvPr id="5" name="Content Placeholder 4">
            <a:extLst>
              <a:ext uri="{FF2B5EF4-FFF2-40B4-BE49-F238E27FC236}">
                <a16:creationId xmlns:a16="http://schemas.microsoft.com/office/drawing/2014/main" id="{ECD2204C-6751-4534-8A65-078CBF03291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68433" y="1295400"/>
            <a:ext cx="6732567" cy="5105400"/>
          </a:xfrm>
        </p:spPr>
      </p:pic>
    </p:spTree>
    <p:extLst>
      <p:ext uri="{BB962C8B-B14F-4D97-AF65-F5344CB8AC3E}">
        <p14:creationId xmlns:p14="http://schemas.microsoft.com/office/powerpoint/2010/main" val="345924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F212-8779-4BF2-BF36-97BBAAAD74D2}"/>
              </a:ext>
            </a:extLst>
          </p:cNvPr>
          <p:cNvSpPr>
            <a:spLocks noGrp="1"/>
          </p:cNvSpPr>
          <p:nvPr>
            <p:ph type="title"/>
          </p:nvPr>
        </p:nvSpPr>
        <p:spPr/>
        <p:txBody>
          <a:bodyPr>
            <a:normAutofit/>
          </a:bodyPr>
          <a:lstStyle/>
          <a:p>
            <a:r>
              <a:rPr lang="en-US" dirty="0"/>
              <a:t> Finley’s Sixth Step</a:t>
            </a:r>
          </a:p>
        </p:txBody>
      </p:sp>
      <p:sp>
        <p:nvSpPr>
          <p:cNvPr id="3" name="Content Placeholder 2">
            <a:extLst>
              <a:ext uri="{FF2B5EF4-FFF2-40B4-BE49-F238E27FC236}">
                <a16:creationId xmlns:a16="http://schemas.microsoft.com/office/drawing/2014/main" id="{1C3647B4-EF72-487D-A725-2FAFA6B369EF}"/>
              </a:ext>
            </a:extLst>
          </p:cNvPr>
          <p:cNvSpPr>
            <a:spLocks noGrp="1"/>
          </p:cNvSpPr>
          <p:nvPr>
            <p:ph sz="half" idx="1"/>
          </p:nvPr>
        </p:nvSpPr>
        <p:spPr>
          <a:xfrm>
            <a:off x="457200" y="1600200"/>
            <a:ext cx="8229600" cy="4525963"/>
          </a:xfrm>
        </p:spPr>
        <p:txBody>
          <a:bodyPr>
            <a:normAutofit lnSpcReduction="10000"/>
          </a:bodyPr>
          <a:lstStyle/>
          <a:p>
            <a:pPr marL="137160" indent="0">
              <a:buNone/>
            </a:pPr>
            <a:endParaRPr lang="en-US" sz="3200" dirty="0"/>
          </a:p>
          <a:p>
            <a:pPr marL="137160" indent="0" algn="ctr">
              <a:buNone/>
            </a:pPr>
            <a:r>
              <a:rPr lang="en-US" dirty="0"/>
              <a:t>“They discover that being honest and vulnerable at the feeling level about what hurts the most and in being just the way they are is the stance that offers the least resistance and bears witness to the preciousness that is infinitely more than anything that is wrong with them and then they start to trust their healing, and lean into it, and move with it, and are transformed.”</a:t>
            </a:r>
          </a:p>
          <a:p>
            <a:pPr marL="137160" indent="0" algn="ctr">
              <a:buNone/>
            </a:pPr>
            <a:endParaRPr lang="en-US" dirty="0"/>
          </a:p>
          <a:p>
            <a:pPr marL="137160" indent="0" algn="ctr">
              <a:buNone/>
            </a:pPr>
            <a:r>
              <a:rPr lang="en-US" dirty="0"/>
              <a:t>-Finley</a:t>
            </a:r>
          </a:p>
          <a:p>
            <a:pPr marL="651510" indent="-514350">
              <a:buAutoNum type="arabicParenR" startAt="6"/>
            </a:pPr>
            <a:endParaRPr lang="en-US" dirty="0"/>
          </a:p>
        </p:txBody>
      </p:sp>
    </p:spTree>
    <p:extLst>
      <p:ext uri="{BB962C8B-B14F-4D97-AF65-F5344CB8AC3E}">
        <p14:creationId xmlns:p14="http://schemas.microsoft.com/office/powerpoint/2010/main" val="2767392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F212-8779-4BF2-BF36-97BBAAAD74D2}"/>
              </a:ext>
            </a:extLst>
          </p:cNvPr>
          <p:cNvSpPr>
            <a:spLocks noGrp="1"/>
          </p:cNvSpPr>
          <p:nvPr>
            <p:ph type="title"/>
          </p:nvPr>
        </p:nvSpPr>
        <p:spPr/>
        <p:txBody>
          <a:bodyPr>
            <a:normAutofit/>
          </a:bodyPr>
          <a:lstStyle/>
          <a:p>
            <a:r>
              <a:rPr lang="en-US" dirty="0"/>
              <a:t>Experiential Exercise</a:t>
            </a:r>
          </a:p>
        </p:txBody>
      </p:sp>
      <p:sp>
        <p:nvSpPr>
          <p:cNvPr id="3" name="Content Placeholder 2">
            <a:extLst>
              <a:ext uri="{FF2B5EF4-FFF2-40B4-BE49-F238E27FC236}">
                <a16:creationId xmlns:a16="http://schemas.microsoft.com/office/drawing/2014/main" id="{1C3647B4-EF72-487D-A725-2FAFA6B369EF}"/>
              </a:ext>
            </a:extLst>
          </p:cNvPr>
          <p:cNvSpPr>
            <a:spLocks noGrp="1"/>
          </p:cNvSpPr>
          <p:nvPr>
            <p:ph sz="half" idx="1"/>
          </p:nvPr>
        </p:nvSpPr>
        <p:spPr>
          <a:xfrm>
            <a:off x="457200" y="1600200"/>
            <a:ext cx="8229600" cy="4525963"/>
          </a:xfrm>
        </p:spPr>
        <p:txBody>
          <a:bodyPr>
            <a:normAutofit/>
          </a:bodyPr>
          <a:lstStyle/>
          <a:p>
            <a:pPr marL="137160" indent="0">
              <a:buNone/>
            </a:pPr>
            <a:endParaRPr lang="en-US" dirty="0"/>
          </a:p>
          <a:p>
            <a:pPr marL="137160" indent="0">
              <a:buNone/>
            </a:pPr>
            <a:endParaRPr lang="en-US" dirty="0"/>
          </a:p>
          <a:p>
            <a:pPr marL="137160" indent="0" algn="ctr">
              <a:spcBef>
                <a:spcPts val="0"/>
              </a:spcBef>
              <a:buNone/>
            </a:pPr>
            <a:r>
              <a:rPr lang="en-US" sz="4800" dirty="0"/>
              <a:t>Learning to Live </a:t>
            </a:r>
          </a:p>
          <a:p>
            <a:pPr marL="137160" indent="0" algn="ctr">
              <a:spcBef>
                <a:spcPts val="0"/>
              </a:spcBef>
              <a:buNone/>
            </a:pPr>
            <a:r>
              <a:rPr lang="en-US" sz="4800" dirty="0"/>
              <a:t>in the</a:t>
            </a:r>
          </a:p>
          <a:p>
            <a:pPr marL="137160" indent="0" algn="ctr">
              <a:spcBef>
                <a:spcPts val="0"/>
              </a:spcBef>
              <a:buNone/>
            </a:pPr>
            <a:r>
              <a:rPr lang="en-US" sz="4800" dirty="0"/>
              <a:t>Axial Moment</a:t>
            </a:r>
          </a:p>
          <a:p>
            <a:pPr marL="651510" indent="-514350">
              <a:buAutoNum type="arabicParenR" startAt="6"/>
            </a:pPr>
            <a:endParaRPr lang="en-US" dirty="0"/>
          </a:p>
          <a:p>
            <a:pPr marL="651510" indent="-514350">
              <a:buAutoNum type="arabicParenR" startAt="6"/>
            </a:pPr>
            <a:endParaRPr lang="en-US" dirty="0"/>
          </a:p>
        </p:txBody>
      </p:sp>
    </p:spTree>
    <p:extLst>
      <p:ext uri="{BB962C8B-B14F-4D97-AF65-F5344CB8AC3E}">
        <p14:creationId xmlns:p14="http://schemas.microsoft.com/office/powerpoint/2010/main" val="958556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F212-8779-4BF2-BF36-97BBAAAD74D2}"/>
              </a:ext>
            </a:extLst>
          </p:cNvPr>
          <p:cNvSpPr>
            <a:spLocks noGrp="1"/>
          </p:cNvSpPr>
          <p:nvPr>
            <p:ph type="title"/>
          </p:nvPr>
        </p:nvSpPr>
        <p:spPr/>
        <p:txBody>
          <a:bodyPr>
            <a:normAutofit/>
          </a:bodyPr>
          <a:lstStyle/>
          <a:p>
            <a:r>
              <a:rPr lang="en-US" dirty="0"/>
              <a:t> </a:t>
            </a:r>
          </a:p>
        </p:txBody>
      </p:sp>
      <p:pic>
        <p:nvPicPr>
          <p:cNvPr id="9" name="Content Placeholder 8">
            <a:extLst>
              <a:ext uri="{FF2B5EF4-FFF2-40B4-BE49-F238E27FC236}">
                <a16:creationId xmlns:a16="http://schemas.microsoft.com/office/drawing/2014/main" id="{6BF940D3-3B38-492C-B608-57A46F499B1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838200"/>
            <a:ext cx="8382000" cy="4953000"/>
          </a:xfrm>
        </p:spPr>
      </p:pic>
    </p:spTree>
    <p:extLst>
      <p:ext uri="{BB962C8B-B14F-4D97-AF65-F5344CB8AC3E}">
        <p14:creationId xmlns:p14="http://schemas.microsoft.com/office/powerpoint/2010/main" val="182492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F212-8779-4BF2-BF36-97BBAAAD74D2}"/>
              </a:ext>
            </a:extLst>
          </p:cNvPr>
          <p:cNvSpPr>
            <a:spLocks noGrp="1"/>
          </p:cNvSpPr>
          <p:nvPr>
            <p:ph type="title"/>
          </p:nvPr>
        </p:nvSpPr>
        <p:spPr/>
        <p:txBody>
          <a:bodyPr>
            <a:normAutofit/>
          </a:bodyPr>
          <a:lstStyle/>
          <a:p>
            <a:r>
              <a:rPr lang="en-US" dirty="0"/>
              <a:t> Finley’s First Step</a:t>
            </a:r>
          </a:p>
        </p:txBody>
      </p:sp>
      <p:sp>
        <p:nvSpPr>
          <p:cNvPr id="3" name="Content Placeholder 2">
            <a:extLst>
              <a:ext uri="{FF2B5EF4-FFF2-40B4-BE49-F238E27FC236}">
                <a16:creationId xmlns:a16="http://schemas.microsoft.com/office/drawing/2014/main" id="{1C3647B4-EF72-487D-A725-2FAFA6B369EF}"/>
              </a:ext>
            </a:extLst>
          </p:cNvPr>
          <p:cNvSpPr>
            <a:spLocks noGrp="1"/>
          </p:cNvSpPr>
          <p:nvPr>
            <p:ph sz="half" idx="1"/>
          </p:nvPr>
        </p:nvSpPr>
        <p:spPr>
          <a:xfrm>
            <a:off x="457200" y="1600200"/>
            <a:ext cx="8229600" cy="4525963"/>
          </a:xfrm>
        </p:spPr>
        <p:txBody>
          <a:bodyPr>
            <a:normAutofit/>
          </a:bodyPr>
          <a:lstStyle/>
          <a:p>
            <a:pPr marL="137160" indent="0">
              <a:buNone/>
            </a:pPr>
            <a:r>
              <a:rPr lang="en-US" dirty="0"/>
              <a:t>-We desire wholeness as human beings. </a:t>
            </a:r>
          </a:p>
          <a:p>
            <a:pPr marL="137160" indent="0">
              <a:buNone/>
            </a:pPr>
            <a:r>
              <a:rPr lang="en-US" dirty="0"/>
              <a:t>				</a:t>
            </a:r>
          </a:p>
          <a:p>
            <a:pPr marL="137160" indent="0">
              <a:buNone/>
            </a:pPr>
            <a:r>
              <a:rPr lang="en-US" dirty="0"/>
              <a:t>-We are subject to the loss of wholeness through the experience of trauma.</a:t>
            </a:r>
          </a:p>
          <a:p>
            <a:pPr marL="137160" indent="0">
              <a:buNone/>
            </a:pPr>
            <a:r>
              <a:rPr lang="en-US" dirty="0"/>
              <a:t>		</a:t>
            </a:r>
          </a:p>
          <a:p>
            <a:pPr marL="137160" indent="0">
              <a:buNone/>
            </a:pPr>
            <a:r>
              <a:rPr lang="en-US" dirty="0"/>
              <a:t>-We are endowed with the capacity to heal. </a:t>
            </a:r>
          </a:p>
          <a:p>
            <a:pPr marL="137160" indent="0">
              <a:buNone/>
            </a:pPr>
            <a:endParaRPr lang="en-US" dirty="0"/>
          </a:p>
          <a:p>
            <a:pPr marL="137160" indent="0">
              <a:buNone/>
            </a:pPr>
            <a:r>
              <a:rPr lang="en-US" dirty="0"/>
              <a:t>-In this capacity to heal ourselves lies also the capacity to heal others.</a:t>
            </a:r>
          </a:p>
          <a:p>
            <a:pPr marL="137160" indent="0">
              <a:buNone/>
            </a:pPr>
            <a:endParaRPr lang="en-US" dirty="0"/>
          </a:p>
          <a:p>
            <a:pPr marL="137160" indent="0">
              <a:buNone/>
            </a:pPr>
            <a:endParaRPr lang="en-US" dirty="0"/>
          </a:p>
          <a:p>
            <a:pPr marL="651510" indent="-514350">
              <a:buAutoNum type="arabicParenR" startAt="6"/>
            </a:pPr>
            <a:endParaRPr lang="en-US" dirty="0"/>
          </a:p>
        </p:txBody>
      </p:sp>
    </p:spTree>
    <p:extLst>
      <p:ext uri="{BB962C8B-B14F-4D97-AF65-F5344CB8AC3E}">
        <p14:creationId xmlns:p14="http://schemas.microsoft.com/office/powerpoint/2010/main" val="299135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F212-8779-4BF2-BF36-97BBAAAD74D2}"/>
              </a:ext>
            </a:extLst>
          </p:cNvPr>
          <p:cNvSpPr>
            <a:spLocks noGrp="1"/>
          </p:cNvSpPr>
          <p:nvPr>
            <p:ph type="title"/>
          </p:nvPr>
        </p:nvSpPr>
        <p:spPr/>
        <p:txBody>
          <a:bodyPr>
            <a:normAutofit/>
          </a:bodyPr>
          <a:lstStyle/>
          <a:p>
            <a:r>
              <a:rPr lang="en-US" dirty="0"/>
              <a:t> Finley’s First Step</a:t>
            </a:r>
          </a:p>
        </p:txBody>
      </p:sp>
      <p:sp>
        <p:nvSpPr>
          <p:cNvPr id="3" name="Content Placeholder 2">
            <a:extLst>
              <a:ext uri="{FF2B5EF4-FFF2-40B4-BE49-F238E27FC236}">
                <a16:creationId xmlns:a16="http://schemas.microsoft.com/office/drawing/2014/main" id="{1C3647B4-EF72-487D-A725-2FAFA6B369EF}"/>
              </a:ext>
            </a:extLst>
          </p:cNvPr>
          <p:cNvSpPr>
            <a:spLocks noGrp="1"/>
          </p:cNvSpPr>
          <p:nvPr>
            <p:ph sz="half" idx="1"/>
          </p:nvPr>
        </p:nvSpPr>
        <p:spPr/>
        <p:txBody>
          <a:bodyPr>
            <a:normAutofit/>
          </a:bodyPr>
          <a:lstStyle/>
          <a:p>
            <a:pPr marL="137160" indent="0">
              <a:buNone/>
            </a:pPr>
            <a:endParaRPr lang="en-US" sz="3200" dirty="0"/>
          </a:p>
          <a:p>
            <a:pPr marL="651510" indent="-514350">
              <a:buAutoNum type="arabicParenR" startAt="6"/>
            </a:pPr>
            <a:endParaRPr lang="en-US" dirty="0"/>
          </a:p>
          <a:p>
            <a:pPr marL="651510" indent="-514350">
              <a:buAutoNum type="arabicParenR" startAt="6"/>
            </a:pPr>
            <a:endParaRPr lang="en-US" dirty="0"/>
          </a:p>
        </p:txBody>
      </p:sp>
      <p:pic>
        <p:nvPicPr>
          <p:cNvPr id="6" name="Content Placeholder 5">
            <a:extLst>
              <a:ext uri="{FF2B5EF4-FFF2-40B4-BE49-F238E27FC236}">
                <a16:creationId xmlns:a16="http://schemas.microsoft.com/office/drawing/2014/main" id="{EDA49614-1B25-4FAF-9065-3620AB0A912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2400" y="2068286"/>
            <a:ext cx="4038600" cy="3418114"/>
          </a:xfrm>
        </p:spPr>
      </p:pic>
      <p:pic>
        <p:nvPicPr>
          <p:cNvPr id="8" name="Picture 7">
            <a:extLst>
              <a:ext uri="{FF2B5EF4-FFF2-40B4-BE49-F238E27FC236}">
                <a16:creationId xmlns:a16="http://schemas.microsoft.com/office/drawing/2014/main" id="{1B842F05-BBEF-4223-B2F1-74C3F0233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2082800"/>
            <a:ext cx="4648200" cy="3403600"/>
          </a:xfrm>
          <a:prstGeom prst="rect">
            <a:avLst/>
          </a:prstGeom>
        </p:spPr>
      </p:pic>
    </p:spTree>
    <p:extLst>
      <p:ext uri="{BB962C8B-B14F-4D97-AF65-F5344CB8AC3E}">
        <p14:creationId xmlns:p14="http://schemas.microsoft.com/office/powerpoint/2010/main" val="11544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F212-8779-4BF2-BF36-97BBAAAD74D2}"/>
              </a:ext>
            </a:extLst>
          </p:cNvPr>
          <p:cNvSpPr>
            <a:spLocks noGrp="1"/>
          </p:cNvSpPr>
          <p:nvPr>
            <p:ph type="title"/>
          </p:nvPr>
        </p:nvSpPr>
        <p:spPr/>
        <p:txBody>
          <a:bodyPr>
            <a:normAutofit fontScale="90000"/>
          </a:bodyPr>
          <a:lstStyle/>
          <a:p>
            <a:r>
              <a:rPr lang="en-US" dirty="0"/>
              <a:t> Seven Channels of Experience</a:t>
            </a:r>
            <a:br>
              <a:rPr lang="en-US" dirty="0"/>
            </a:br>
            <a:r>
              <a:rPr lang="en-US" sz="2800" dirty="0"/>
              <a:t>Adapted by David Mars</a:t>
            </a:r>
            <a:endParaRPr lang="en-US" dirty="0"/>
          </a:p>
        </p:txBody>
      </p:sp>
      <p:pic>
        <p:nvPicPr>
          <p:cNvPr id="6" name="Content Placeholder 5">
            <a:extLst>
              <a:ext uri="{FF2B5EF4-FFF2-40B4-BE49-F238E27FC236}">
                <a16:creationId xmlns:a16="http://schemas.microsoft.com/office/drawing/2014/main" id="{01B3FA9D-E221-4398-9F01-BC9C1487C0C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4400" y="1447800"/>
            <a:ext cx="7315199" cy="5135759"/>
          </a:xfrm>
        </p:spPr>
      </p:pic>
    </p:spTree>
    <p:extLst>
      <p:ext uri="{BB962C8B-B14F-4D97-AF65-F5344CB8AC3E}">
        <p14:creationId xmlns:p14="http://schemas.microsoft.com/office/powerpoint/2010/main" val="343358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F212-8779-4BF2-BF36-97BBAAAD74D2}"/>
              </a:ext>
            </a:extLst>
          </p:cNvPr>
          <p:cNvSpPr>
            <a:spLocks noGrp="1"/>
          </p:cNvSpPr>
          <p:nvPr>
            <p:ph type="title"/>
          </p:nvPr>
        </p:nvSpPr>
        <p:spPr>
          <a:xfrm>
            <a:off x="457200" y="274638"/>
            <a:ext cx="8229600" cy="544318"/>
          </a:xfrm>
        </p:spPr>
        <p:txBody>
          <a:bodyPr>
            <a:normAutofit fontScale="90000"/>
          </a:bodyPr>
          <a:lstStyle/>
          <a:p>
            <a:r>
              <a:rPr lang="en-US" dirty="0"/>
              <a:t> </a:t>
            </a:r>
            <a:r>
              <a:rPr lang="en-US" sz="2700" dirty="0"/>
              <a:t>Finley’s First Step: Becoming Grounded in Ego Consciousness</a:t>
            </a:r>
          </a:p>
        </p:txBody>
      </p:sp>
      <p:sp>
        <p:nvSpPr>
          <p:cNvPr id="4" name="Flowchart: Merge 3">
            <a:extLst>
              <a:ext uri="{FF2B5EF4-FFF2-40B4-BE49-F238E27FC236}">
                <a16:creationId xmlns:a16="http://schemas.microsoft.com/office/drawing/2014/main" id="{FF345240-492D-4FB3-A282-E401E537206E}"/>
              </a:ext>
            </a:extLst>
          </p:cNvPr>
          <p:cNvSpPr/>
          <p:nvPr/>
        </p:nvSpPr>
        <p:spPr>
          <a:xfrm>
            <a:off x="1943100" y="1192949"/>
            <a:ext cx="4914900" cy="31242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AD67BE8-40FE-42EF-A457-EF0454330F30}"/>
              </a:ext>
            </a:extLst>
          </p:cNvPr>
          <p:cNvSpPr txBox="1"/>
          <p:nvPr/>
        </p:nvSpPr>
        <p:spPr>
          <a:xfrm>
            <a:off x="680815" y="978183"/>
            <a:ext cx="1257300" cy="646331"/>
          </a:xfrm>
          <a:prstGeom prst="rect">
            <a:avLst/>
          </a:prstGeom>
          <a:noFill/>
        </p:spPr>
        <p:txBody>
          <a:bodyPr wrap="square" rtlCol="0">
            <a:spAutoFit/>
          </a:bodyPr>
          <a:lstStyle/>
          <a:p>
            <a:r>
              <a:rPr lang="en-US" b="1" u="sng" dirty="0"/>
              <a:t>Defenses</a:t>
            </a:r>
            <a:r>
              <a:rPr lang="en-US" dirty="0"/>
              <a:t>	</a:t>
            </a:r>
          </a:p>
        </p:txBody>
      </p:sp>
      <p:sp>
        <p:nvSpPr>
          <p:cNvPr id="7" name="TextBox 6">
            <a:extLst>
              <a:ext uri="{FF2B5EF4-FFF2-40B4-BE49-F238E27FC236}">
                <a16:creationId xmlns:a16="http://schemas.microsoft.com/office/drawing/2014/main" id="{600BDE89-D004-47DC-B491-FCD908DCCC95}"/>
              </a:ext>
            </a:extLst>
          </p:cNvPr>
          <p:cNvSpPr txBox="1"/>
          <p:nvPr/>
        </p:nvSpPr>
        <p:spPr>
          <a:xfrm>
            <a:off x="7010400" y="1136957"/>
            <a:ext cx="1828800" cy="923330"/>
          </a:xfrm>
          <a:prstGeom prst="rect">
            <a:avLst/>
          </a:prstGeom>
          <a:noFill/>
        </p:spPr>
        <p:txBody>
          <a:bodyPr wrap="square" rtlCol="0">
            <a:spAutoFit/>
          </a:bodyPr>
          <a:lstStyle/>
          <a:p>
            <a:r>
              <a:rPr lang="en-US" b="1" u="sng" dirty="0"/>
              <a:t>Inhibitory Emotions</a:t>
            </a:r>
          </a:p>
          <a:p>
            <a:endParaRPr lang="en-US" dirty="0"/>
          </a:p>
        </p:txBody>
      </p:sp>
      <p:sp>
        <p:nvSpPr>
          <p:cNvPr id="9" name="TextBox 8">
            <a:extLst>
              <a:ext uri="{FF2B5EF4-FFF2-40B4-BE49-F238E27FC236}">
                <a16:creationId xmlns:a16="http://schemas.microsoft.com/office/drawing/2014/main" id="{B4F93818-CA17-45C5-ACBF-97D1B59357E0}"/>
              </a:ext>
            </a:extLst>
          </p:cNvPr>
          <p:cNvSpPr txBox="1"/>
          <p:nvPr/>
        </p:nvSpPr>
        <p:spPr>
          <a:xfrm>
            <a:off x="3295650" y="4407091"/>
            <a:ext cx="2209800" cy="369332"/>
          </a:xfrm>
          <a:prstGeom prst="rect">
            <a:avLst/>
          </a:prstGeom>
          <a:noFill/>
        </p:spPr>
        <p:txBody>
          <a:bodyPr wrap="square" rtlCol="0">
            <a:spAutoFit/>
          </a:bodyPr>
          <a:lstStyle/>
          <a:p>
            <a:pPr algn="ctr"/>
            <a:r>
              <a:rPr lang="en-US" b="1" u="sng" dirty="0"/>
              <a:t>Core Emotions</a:t>
            </a:r>
          </a:p>
        </p:txBody>
      </p:sp>
      <p:sp>
        <p:nvSpPr>
          <p:cNvPr id="10" name="TextBox 9">
            <a:extLst>
              <a:ext uri="{FF2B5EF4-FFF2-40B4-BE49-F238E27FC236}">
                <a16:creationId xmlns:a16="http://schemas.microsoft.com/office/drawing/2014/main" id="{9B04344D-E971-4AF0-96FD-0DBC7F952852}"/>
              </a:ext>
            </a:extLst>
          </p:cNvPr>
          <p:cNvSpPr txBox="1"/>
          <p:nvPr/>
        </p:nvSpPr>
        <p:spPr>
          <a:xfrm>
            <a:off x="914400" y="3427207"/>
            <a:ext cx="1676400" cy="923330"/>
          </a:xfrm>
          <a:prstGeom prst="rect">
            <a:avLst/>
          </a:prstGeom>
          <a:noFill/>
        </p:spPr>
        <p:txBody>
          <a:bodyPr wrap="square" rtlCol="0">
            <a:spAutoFit/>
          </a:bodyPr>
          <a:lstStyle/>
          <a:p>
            <a:r>
              <a:rPr lang="en-US" b="1" u="sng" dirty="0"/>
              <a:t>Events</a:t>
            </a:r>
          </a:p>
          <a:p>
            <a:r>
              <a:rPr lang="en-US" b="1" u="sng" dirty="0"/>
              <a:t>Perceptions</a:t>
            </a:r>
          </a:p>
          <a:p>
            <a:r>
              <a:rPr lang="en-US" b="1" u="sng" dirty="0"/>
              <a:t>Thoughts</a:t>
            </a:r>
          </a:p>
        </p:txBody>
      </p:sp>
      <p:cxnSp>
        <p:nvCxnSpPr>
          <p:cNvPr id="22" name="Straight Arrow Connector 21">
            <a:extLst>
              <a:ext uri="{FF2B5EF4-FFF2-40B4-BE49-F238E27FC236}">
                <a16:creationId xmlns:a16="http://schemas.microsoft.com/office/drawing/2014/main" id="{073F6038-9B4A-417A-898E-3A3090F4C93A}"/>
              </a:ext>
            </a:extLst>
          </p:cNvPr>
          <p:cNvCxnSpPr/>
          <p:nvPr/>
        </p:nvCxnSpPr>
        <p:spPr>
          <a:xfrm>
            <a:off x="2062029" y="3591715"/>
            <a:ext cx="1371600" cy="0"/>
          </a:xfrm>
          <a:prstGeom prst="straightConnector1">
            <a:avLst/>
          </a:prstGeom>
          <a:ln>
            <a:solidFill>
              <a:srgbClr val="FF0000"/>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E779A5F9-59BD-4C08-9065-E1184E13F17A}"/>
              </a:ext>
            </a:extLst>
          </p:cNvPr>
          <p:cNvSpPr txBox="1"/>
          <p:nvPr/>
        </p:nvSpPr>
        <p:spPr>
          <a:xfrm>
            <a:off x="2133600" y="4773173"/>
            <a:ext cx="5181600" cy="369332"/>
          </a:xfrm>
          <a:prstGeom prst="rect">
            <a:avLst/>
          </a:prstGeom>
          <a:noFill/>
        </p:spPr>
        <p:txBody>
          <a:bodyPr wrap="square" rtlCol="0">
            <a:spAutoFit/>
          </a:bodyPr>
          <a:lstStyle/>
          <a:p>
            <a:r>
              <a:rPr lang="en-US" dirty="0"/>
              <a:t>Fear, Sadness, Anger, Disgust, Excitement, Joy</a:t>
            </a:r>
          </a:p>
        </p:txBody>
      </p:sp>
      <p:cxnSp>
        <p:nvCxnSpPr>
          <p:cNvPr id="28" name="Straight Arrow Connector 27">
            <a:extLst>
              <a:ext uri="{FF2B5EF4-FFF2-40B4-BE49-F238E27FC236}">
                <a16:creationId xmlns:a16="http://schemas.microsoft.com/office/drawing/2014/main" id="{3A7DFCC3-0EFD-46E2-8282-C585B7206FEA}"/>
              </a:ext>
            </a:extLst>
          </p:cNvPr>
          <p:cNvCxnSpPr/>
          <p:nvPr/>
        </p:nvCxnSpPr>
        <p:spPr>
          <a:xfrm>
            <a:off x="3619500" y="3577130"/>
            <a:ext cx="685800" cy="8382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98303136-ECA6-4F82-9035-04F403EE42F5}"/>
              </a:ext>
            </a:extLst>
          </p:cNvPr>
          <p:cNvCxnSpPr/>
          <p:nvPr/>
        </p:nvCxnSpPr>
        <p:spPr>
          <a:xfrm>
            <a:off x="4417642" y="5105400"/>
            <a:ext cx="0" cy="42009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62313138-8025-498C-9FF7-E71D4FC8966A}"/>
              </a:ext>
            </a:extLst>
          </p:cNvPr>
          <p:cNvSpPr txBox="1"/>
          <p:nvPr/>
        </p:nvSpPr>
        <p:spPr>
          <a:xfrm>
            <a:off x="2057403" y="5447119"/>
            <a:ext cx="4686294" cy="369332"/>
          </a:xfrm>
          <a:prstGeom prst="rect">
            <a:avLst/>
          </a:prstGeom>
          <a:noFill/>
        </p:spPr>
        <p:txBody>
          <a:bodyPr wrap="square" rtlCol="0">
            <a:spAutoFit/>
          </a:bodyPr>
          <a:lstStyle/>
          <a:p>
            <a:pPr algn="ctr"/>
            <a:r>
              <a:rPr lang="en-US" b="1" u="sng" dirty="0"/>
              <a:t>Core State – Authentic Openhearted State</a:t>
            </a:r>
          </a:p>
        </p:txBody>
      </p:sp>
      <p:sp>
        <p:nvSpPr>
          <p:cNvPr id="36" name="TextBox 35">
            <a:extLst>
              <a:ext uri="{FF2B5EF4-FFF2-40B4-BE49-F238E27FC236}">
                <a16:creationId xmlns:a16="http://schemas.microsoft.com/office/drawing/2014/main" id="{EC5D6FED-877A-4B4D-81B6-4A75591309A8}"/>
              </a:ext>
            </a:extLst>
          </p:cNvPr>
          <p:cNvSpPr txBox="1"/>
          <p:nvPr/>
        </p:nvSpPr>
        <p:spPr>
          <a:xfrm>
            <a:off x="1396525" y="5873005"/>
            <a:ext cx="5867400" cy="646331"/>
          </a:xfrm>
          <a:prstGeom prst="rect">
            <a:avLst/>
          </a:prstGeom>
          <a:noFill/>
        </p:spPr>
        <p:txBody>
          <a:bodyPr wrap="square" rtlCol="0">
            <a:spAutoFit/>
          </a:bodyPr>
          <a:lstStyle/>
          <a:p>
            <a:pPr algn="ctr"/>
            <a:r>
              <a:rPr lang="en-US" dirty="0"/>
              <a:t>Calm, Curious, Connected, Compassionate, Confident, Courageous, Clear</a:t>
            </a:r>
          </a:p>
        </p:txBody>
      </p:sp>
      <p:pic>
        <p:nvPicPr>
          <p:cNvPr id="5" name="Picture 4">
            <a:extLst>
              <a:ext uri="{FF2B5EF4-FFF2-40B4-BE49-F238E27FC236}">
                <a16:creationId xmlns:a16="http://schemas.microsoft.com/office/drawing/2014/main" id="{C7F51F71-A866-4999-94B1-754B63B23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419338"/>
            <a:ext cx="1398638" cy="359555"/>
          </a:xfrm>
          <a:prstGeom prst="rect">
            <a:avLst/>
          </a:prstGeom>
        </p:spPr>
      </p:pic>
      <p:sp>
        <p:nvSpPr>
          <p:cNvPr id="8" name="TextBox 7">
            <a:extLst>
              <a:ext uri="{FF2B5EF4-FFF2-40B4-BE49-F238E27FC236}">
                <a16:creationId xmlns:a16="http://schemas.microsoft.com/office/drawing/2014/main" id="{37F1B2E2-8D16-452D-A9E8-5BC527A4162B}"/>
              </a:ext>
            </a:extLst>
          </p:cNvPr>
          <p:cNvSpPr txBox="1"/>
          <p:nvPr/>
        </p:nvSpPr>
        <p:spPr>
          <a:xfrm>
            <a:off x="7620000" y="6065365"/>
            <a:ext cx="1295400" cy="261610"/>
          </a:xfrm>
          <a:prstGeom prst="rect">
            <a:avLst/>
          </a:prstGeom>
          <a:noFill/>
        </p:spPr>
        <p:txBody>
          <a:bodyPr wrap="square" rtlCol="0">
            <a:spAutoFit/>
          </a:bodyPr>
          <a:lstStyle/>
          <a:p>
            <a:r>
              <a:rPr lang="en-US" sz="1100" dirty="0"/>
              <a:t>Adapted from:</a:t>
            </a:r>
          </a:p>
        </p:txBody>
      </p:sp>
    </p:spTree>
    <p:extLst>
      <p:ext uri="{BB962C8B-B14F-4D97-AF65-F5344CB8AC3E}">
        <p14:creationId xmlns:p14="http://schemas.microsoft.com/office/powerpoint/2010/main" val="207441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P spid="33"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F212-8779-4BF2-BF36-97BBAAAD74D2}"/>
              </a:ext>
            </a:extLst>
          </p:cNvPr>
          <p:cNvSpPr>
            <a:spLocks noGrp="1"/>
          </p:cNvSpPr>
          <p:nvPr>
            <p:ph type="title"/>
          </p:nvPr>
        </p:nvSpPr>
        <p:spPr>
          <a:xfrm>
            <a:off x="457200" y="274638"/>
            <a:ext cx="8229600" cy="544318"/>
          </a:xfrm>
        </p:spPr>
        <p:txBody>
          <a:bodyPr>
            <a:normAutofit fontScale="90000"/>
          </a:bodyPr>
          <a:lstStyle/>
          <a:p>
            <a:r>
              <a:rPr lang="en-US" dirty="0"/>
              <a:t> </a:t>
            </a:r>
            <a:r>
              <a:rPr lang="en-US" sz="2700" dirty="0"/>
              <a:t>Finley’s First Step: Becoming Grounded in Ego Consciousness</a:t>
            </a:r>
          </a:p>
        </p:txBody>
      </p:sp>
      <p:sp>
        <p:nvSpPr>
          <p:cNvPr id="4" name="Flowchart: Merge 3">
            <a:extLst>
              <a:ext uri="{FF2B5EF4-FFF2-40B4-BE49-F238E27FC236}">
                <a16:creationId xmlns:a16="http://schemas.microsoft.com/office/drawing/2014/main" id="{FF345240-492D-4FB3-A282-E401E537206E}"/>
              </a:ext>
            </a:extLst>
          </p:cNvPr>
          <p:cNvSpPr/>
          <p:nvPr/>
        </p:nvSpPr>
        <p:spPr>
          <a:xfrm>
            <a:off x="1943100" y="1186321"/>
            <a:ext cx="4914900" cy="31242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AD67BE8-40FE-42EF-A457-EF0454330F30}"/>
              </a:ext>
            </a:extLst>
          </p:cNvPr>
          <p:cNvSpPr txBox="1"/>
          <p:nvPr/>
        </p:nvSpPr>
        <p:spPr>
          <a:xfrm>
            <a:off x="114300" y="1059542"/>
            <a:ext cx="1828800" cy="1754326"/>
          </a:xfrm>
          <a:prstGeom prst="rect">
            <a:avLst/>
          </a:prstGeom>
          <a:noFill/>
        </p:spPr>
        <p:txBody>
          <a:bodyPr wrap="square" rtlCol="0">
            <a:spAutoFit/>
          </a:bodyPr>
          <a:lstStyle/>
          <a:p>
            <a:r>
              <a:rPr lang="en-US" b="1" u="sng" dirty="0"/>
              <a:t>Defenses</a:t>
            </a:r>
          </a:p>
          <a:p>
            <a:r>
              <a:rPr lang="en-US" dirty="0"/>
              <a:t>	</a:t>
            </a:r>
          </a:p>
          <a:p>
            <a:r>
              <a:rPr lang="en-US" dirty="0"/>
              <a:t>Anything we do to avoid feeling our emotions</a:t>
            </a:r>
          </a:p>
        </p:txBody>
      </p:sp>
      <p:sp>
        <p:nvSpPr>
          <p:cNvPr id="7" name="TextBox 6">
            <a:extLst>
              <a:ext uri="{FF2B5EF4-FFF2-40B4-BE49-F238E27FC236}">
                <a16:creationId xmlns:a16="http://schemas.microsoft.com/office/drawing/2014/main" id="{600BDE89-D004-47DC-B491-FCD908DCCC95}"/>
              </a:ext>
            </a:extLst>
          </p:cNvPr>
          <p:cNvSpPr txBox="1"/>
          <p:nvPr/>
        </p:nvSpPr>
        <p:spPr>
          <a:xfrm>
            <a:off x="7315200" y="1070224"/>
            <a:ext cx="1828800" cy="2308324"/>
          </a:xfrm>
          <a:prstGeom prst="rect">
            <a:avLst/>
          </a:prstGeom>
          <a:noFill/>
        </p:spPr>
        <p:txBody>
          <a:bodyPr wrap="square" rtlCol="0">
            <a:spAutoFit/>
          </a:bodyPr>
          <a:lstStyle/>
          <a:p>
            <a:r>
              <a:rPr lang="en-US" b="1" u="sng" dirty="0"/>
              <a:t>Inhibitory Emotions</a:t>
            </a:r>
          </a:p>
          <a:p>
            <a:endParaRPr lang="en-US" b="1" u="sng" dirty="0"/>
          </a:p>
          <a:p>
            <a:r>
              <a:rPr lang="en-US" dirty="0"/>
              <a:t>-Anxiety</a:t>
            </a:r>
          </a:p>
          <a:p>
            <a:r>
              <a:rPr lang="en-US" dirty="0"/>
              <a:t>-Shame</a:t>
            </a:r>
          </a:p>
          <a:p>
            <a:r>
              <a:rPr lang="en-US" dirty="0"/>
              <a:t>-Guilt</a:t>
            </a:r>
          </a:p>
          <a:p>
            <a:r>
              <a:rPr lang="en-US" dirty="0"/>
              <a:t>-(Anger)</a:t>
            </a:r>
          </a:p>
          <a:p>
            <a:endParaRPr lang="en-US" dirty="0"/>
          </a:p>
        </p:txBody>
      </p:sp>
      <p:sp>
        <p:nvSpPr>
          <p:cNvPr id="9" name="TextBox 8">
            <a:extLst>
              <a:ext uri="{FF2B5EF4-FFF2-40B4-BE49-F238E27FC236}">
                <a16:creationId xmlns:a16="http://schemas.microsoft.com/office/drawing/2014/main" id="{B4F93818-CA17-45C5-ACBF-97D1B59357E0}"/>
              </a:ext>
            </a:extLst>
          </p:cNvPr>
          <p:cNvSpPr txBox="1"/>
          <p:nvPr/>
        </p:nvSpPr>
        <p:spPr>
          <a:xfrm>
            <a:off x="3335263" y="4471165"/>
            <a:ext cx="2209800" cy="369332"/>
          </a:xfrm>
          <a:prstGeom prst="rect">
            <a:avLst/>
          </a:prstGeom>
          <a:noFill/>
        </p:spPr>
        <p:txBody>
          <a:bodyPr wrap="square" rtlCol="0">
            <a:spAutoFit/>
          </a:bodyPr>
          <a:lstStyle/>
          <a:p>
            <a:pPr algn="ctr"/>
            <a:r>
              <a:rPr lang="en-US" b="1" u="sng" dirty="0"/>
              <a:t>Core Emotions</a:t>
            </a:r>
          </a:p>
        </p:txBody>
      </p:sp>
      <p:sp>
        <p:nvSpPr>
          <p:cNvPr id="10" name="TextBox 9">
            <a:extLst>
              <a:ext uri="{FF2B5EF4-FFF2-40B4-BE49-F238E27FC236}">
                <a16:creationId xmlns:a16="http://schemas.microsoft.com/office/drawing/2014/main" id="{9B04344D-E971-4AF0-96FD-0DBC7F952852}"/>
              </a:ext>
            </a:extLst>
          </p:cNvPr>
          <p:cNvSpPr txBox="1"/>
          <p:nvPr/>
        </p:nvSpPr>
        <p:spPr>
          <a:xfrm>
            <a:off x="748113" y="2766082"/>
            <a:ext cx="1676400" cy="923330"/>
          </a:xfrm>
          <a:prstGeom prst="rect">
            <a:avLst/>
          </a:prstGeom>
          <a:noFill/>
        </p:spPr>
        <p:txBody>
          <a:bodyPr wrap="square" rtlCol="0">
            <a:spAutoFit/>
          </a:bodyPr>
          <a:lstStyle/>
          <a:p>
            <a:r>
              <a:rPr lang="en-US" b="1" u="sng" dirty="0"/>
              <a:t>Events</a:t>
            </a:r>
          </a:p>
          <a:p>
            <a:r>
              <a:rPr lang="en-US" b="1" u="sng" dirty="0"/>
              <a:t>Perceptions</a:t>
            </a:r>
          </a:p>
          <a:p>
            <a:r>
              <a:rPr lang="en-US" b="1" u="sng" dirty="0"/>
              <a:t>Thoughts</a:t>
            </a:r>
          </a:p>
        </p:txBody>
      </p:sp>
      <p:cxnSp>
        <p:nvCxnSpPr>
          <p:cNvPr id="22" name="Straight Arrow Connector 21">
            <a:extLst>
              <a:ext uri="{FF2B5EF4-FFF2-40B4-BE49-F238E27FC236}">
                <a16:creationId xmlns:a16="http://schemas.microsoft.com/office/drawing/2014/main" id="{073F6038-9B4A-417A-898E-3A3090F4C93A}"/>
              </a:ext>
            </a:extLst>
          </p:cNvPr>
          <p:cNvCxnSpPr/>
          <p:nvPr/>
        </p:nvCxnSpPr>
        <p:spPr>
          <a:xfrm>
            <a:off x="1752600" y="2974664"/>
            <a:ext cx="1371600" cy="0"/>
          </a:xfrm>
          <a:prstGeom prst="straightConnector1">
            <a:avLst/>
          </a:prstGeom>
          <a:ln>
            <a:solidFill>
              <a:srgbClr val="FF0000"/>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E779A5F9-59BD-4C08-9065-E1184E13F17A}"/>
              </a:ext>
            </a:extLst>
          </p:cNvPr>
          <p:cNvSpPr txBox="1"/>
          <p:nvPr/>
        </p:nvSpPr>
        <p:spPr>
          <a:xfrm>
            <a:off x="2057400" y="4840497"/>
            <a:ext cx="5181600" cy="369332"/>
          </a:xfrm>
          <a:prstGeom prst="rect">
            <a:avLst/>
          </a:prstGeom>
          <a:noFill/>
        </p:spPr>
        <p:txBody>
          <a:bodyPr wrap="square" rtlCol="0">
            <a:spAutoFit/>
          </a:bodyPr>
          <a:lstStyle/>
          <a:p>
            <a:r>
              <a:rPr lang="en-US" dirty="0"/>
              <a:t>Fear, Sadness, Anger, Disgust, Excitement, Joy</a:t>
            </a:r>
          </a:p>
        </p:txBody>
      </p:sp>
      <p:sp>
        <p:nvSpPr>
          <p:cNvPr id="29" name="Oval 28">
            <a:extLst>
              <a:ext uri="{FF2B5EF4-FFF2-40B4-BE49-F238E27FC236}">
                <a16:creationId xmlns:a16="http://schemas.microsoft.com/office/drawing/2014/main" id="{997D2449-3C26-4917-A41C-B3DBCC9CA3EB}"/>
              </a:ext>
            </a:extLst>
          </p:cNvPr>
          <p:cNvSpPr/>
          <p:nvPr/>
        </p:nvSpPr>
        <p:spPr>
          <a:xfrm>
            <a:off x="2057400" y="4879210"/>
            <a:ext cx="609600"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F4FC7E-B628-4EBC-BA1C-CA3D99B489E2}"/>
              </a:ext>
            </a:extLst>
          </p:cNvPr>
          <p:cNvSpPr txBox="1"/>
          <p:nvPr/>
        </p:nvSpPr>
        <p:spPr>
          <a:xfrm>
            <a:off x="3367088" y="3300076"/>
            <a:ext cx="2114550" cy="461665"/>
          </a:xfrm>
          <a:prstGeom prst="rect">
            <a:avLst/>
          </a:prstGeom>
          <a:noFill/>
        </p:spPr>
        <p:txBody>
          <a:bodyPr wrap="square" rtlCol="0">
            <a:spAutoFit/>
          </a:bodyPr>
          <a:lstStyle/>
          <a:p>
            <a:pPr algn="ctr"/>
            <a:r>
              <a:rPr lang="en-US" sz="2400" dirty="0">
                <a:solidFill>
                  <a:srgbClr val="0070C0"/>
                </a:solidFill>
              </a:rPr>
              <a:t>BLOCK</a:t>
            </a:r>
          </a:p>
        </p:txBody>
      </p:sp>
      <p:sp>
        <p:nvSpPr>
          <p:cNvPr id="11" name="Rectangle 10">
            <a:extLst>
              <a:ext uri="{FF2B5EF4-FFF2-40B4-BE49-F238E27FC236}">
                <a16:creationId xmlns:a16="http://schemas.microsoft.com/office/drawing/2014/main" id="{A9BC4493-6CFF-4BAF-AD77-2DFD0DB4D5CD}"/>
              </a:ext>
            </a:extLst>
          </p:cNvPr>
          <p:cNvSpPr/>
          <p:nvPr/>
        </p:nvSpPr>
        <p:spPr>
          <a:xfrm>
            <a:off x="3805237" y="3363049"/>
            <a:ext cx="1219200" cy="40958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8892140A-4390-4BAB-A12C-B12E73ED5E76}"/>
              </a:ext>
            </a:extLst>
          </p:cNvPr>
          <p:cNvCxnSpPr/>
          <p:nvPr/>
        </p:nvCxnSpPr>
        <p:spPr>
          <a:xfrm>
            <a:off x="3244820" y="2974664"/>
            <a:ext cx="876300" cy="40940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8586F224-3F26-488D-83AF-D16EA64A875E}"/>
              </a:ext>
            </a:extLst>
          </p:cNvPr>
          <p:cNvCxnSpPr/>
          <p:nvPr/>
        </p:nvCxnSpPr>
        <p:spPr>
          <a:xfrm flipH="1" flipV="1">
            <a:off x="2124075" y="1393984"/>
            <a:ext cx="2286000" cy="196919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1B825921-CE97-44FD-A9D9-5AD1C53C9CA0}"/>
              </a:ext>
            </a:extLst>
          </p:cNvPr>
          <p:cNvCxnSpPr>
            <a:cxnSpLocks/>
          </p:cNvCxnSpPr>
          <p:nvPr/>
        </p:nvCxnSpPr>
        <p:spPr>
          <a:xfrm flipV="1">
            <a:off x="4572000" y="1395535"/>
            <a:ext cx="2257425" cy="196919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8" name="Picture 7">
            <a:extLst>
              <a:ext uri="{FF2B5EF4-FFF2-40B4-BE49-F238E27FC236}">
                <a16:creationId xmlns:a16="http://schemas.microsoft.com/office/drawing/2014/main" id="{17915AD0-972F-4BD8-B5A6-58162CFAC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6248400"/>
            <a:ext cx="2019315" cy="519116"/>
          </a:xfrm>
          <a:prstGeom prst="rect">
            <a:avLst/>
          </a:prstGeom>
        </p:spPr>
      </p:pic>
      <p:sp>
        <p:nvSpPr>
          <p:cNvPr id="12" name="TextBox 11">
            <a:extLst>
              <a:ext uri="{FF2B5EF4-FFF2-40B4-BE49-F238E27FC236}">
                <a16:creationId xmlns:a16="http://schemas.microsoft.com/office/drawing/2014/main" id="{497E932C-11D9-4274-8D4A-F83044AECD21}"/>
              </a:ext>
            </a:extLst>
          </p:cNvPr>
          <p:cNvSpPr txBox="1"/>
          <p:nvPr/>
        </p:nvSpPr>
        <p:spPr>
          <a:xfrm>
            <a:off x="6907402" y="5867400"/>
            <a:ext cx="2019315" cy="276999"/>
          </a:xfrm>
          <a:prstGeom prst="rect">
            <a:avLst/>
          </a:prstGeom>
          <a:noFill/>
        </p:spPr>
        <p:txBody>
          <a:bodyPr wrap="square" rtlCol="0">
            <a:spAutoFit/>
          </a:bodyPr>
          <a:lstStyle/>
          <a:p>
            <a:r>
              <a:rPr lang="en-US" sz="1200" dirty="0"/>
              <a:t>Adapted from:</a:t>
            </a:r>
          </a:p>
        </p:txBody>
      </p:sp>
    </p:spTree>
    <p:extLst>
      <p:ext uri="{BB962C8B-B14F-4D97-AF65-F5344CB8AC3E}">
        <p14:creationId xmlns:p14="http://schemas.microsoft.com/office/powerpoint/2010/main" val="181215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F212-8779-4BF2-BF36-97BBAAAD74D2}"/>
              </a:ext>
            </a:extLst>
          </p:cNvPr>
          <p:cNvSpPr>
            <a:spLocks noGrp="1"/>
          </p:cNvSpPr>
          <p:nvPr>
            <p:ph type="title"/>
          </p:nvPr>
        </p:nvSpPr>
        <p:spPr>
          <a:xfrm>
            <a:off x="457200" y="274638"/>
            <a:ext cx="8229600" cy="544318"/>
          </a:xfrm>
        </p:spPr>
        <p:txBody>
          <a:bodyPr>
            <a:normAutofit fontScale="90000"/>
          </a:bodyPr>
          <a:lstStyle/>
          <a:p>
            <a:r>
              <a:rPr lang="en-US" dirty="0"/>
              <a:t> </a:t>
            </a:r>
            <a:r>
              <a:rPr lang="en-US" sz="2700" dirty="0"/>
              <a:t>Finley’s First Step: Becoming Grounded in Ego Consciousness</a:t>
            </a:r>
          </a:p>
        </p:txBody>
      </p:sp>
      <p:sp>
        <p:nvSpPr>
          <p:cNvPr id="4" name="Flowchart: Merge 3">
            <a:extLst>
              <a:ext uri="{FF2B5EF4-FFF2-40B4-BE49-F238E27FC236}">
                <a16:creationId xmlns:a16="http://schemas.microsoft.com/office/drawing/2014/main" id="{FF345240-492D-4FB3-A282-E401E537206E}"/>
              </a:ext>
            </a:extLst>
          </p:cNvPr>
          <p:cNvSpPr/>
          <p:nvPr/>
        </p:nvSpPr>
        <p:spPr>
          <a:xfrm>
            <a:off x="1943100" y="1786783"/>
            <a:ext cx="4914900" cy="31242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AD67BE8-40FE-42EF-A457-EF0454330F30}"/>
              </a:ext>
            </a:extLst>
          </p:cNvPr>
          <p:cNvSpPr txBox="1"/>
          <p:nvPr/>
        </p:nvSpPr>
        <p:spPr>
          <a:xfrm>
            <a:off x="83500" y="621883"/>
            <a:ext cx="1828800" cy="2585323"/>
          </a:xfrm>
          <a:prstGeom prst="rect">
            <a:avLst/>
          </a:prstGeom>
          <a:noFill/>
        </p:spPr>
        <p:txBody>
          <a:bodyPr wrap="square" rtlCol="0">
            <a:spAutoFit/>
          </a:bodyPr>
          <a:lstStyle/>
          <a:p>
            <a:r>
              <a:rPr lang="en-US" b="1" u="sng" dirty="0"/>
              <a:t>Defenses</a:t>
            </a:r>
          </a:p>
          <a:p>
            <a:r>
              <a:rPr lang="en-US" dirty="0"/>
              <a:t>	</a:t>
            </a:r>
          </a:p>
          <a:p>
            <a:r>
              <a:rPr lang="en-US" dirty="0"/>
              <a:t>-Talk fast, get it over with</a:t>
            </a:r>
          </a:p>
          <a:p>
            <a:r>
              <a:rPr lang="en-US" dirty="0"/>
              <a:t>-Disconnect from the  experience</a:t>
            </a:r>
          </a:p>
          <a:p>
            <a:r>
              <a:rPr lang="en-US" dirty="0"/>
              <a:t>-Avoid eye contact</a:t>
            </a:r>
          </a:p>
        </p:txBody>
      </p:sp>
      <p:sp>
        <p:nvSpPr>
          <p:cNvPr id="7" name="TextBox 6">
            <a:extLst>
              <a:ext uri="{FF2B5EF4-FFF2-40B4-BE49-F238E27FC236}">
                <a16:creationId xmlns:a16="http://schemas.microsoft.com/office/drawing/2014/main" id="{600BDE89-D004-47DC-B491-FCD908DCCC95}"/>
              </a:ext>
            </a:extLst>
          </p:cNvPr>
          <p:cNvSpPr txBox="1"/>
          <p:nvPr/>
        </p:nvSpPr>
        <p:spPr>
          <a:xfrm>
            <a:off x="7315200" y="1070224"/>
            <a:ext cx="1828800" cy="1754326"/>
          </a:xfrm>
          <a:prstGeom prst="rect">
            <a:avLst/>
          </a:prstGeom>
          <a:noFill/>
        </p:spPr>
        <p:txBody>
          <a:bodyPr wrap="square" rtlCol="0">
            <a:spAutoFit/>
          </a:bodyPr>
          <a:lstStyle/>
          <a:p>
            <a:r>
              <a:rPr lang="en-US" b="1" u="sng" dirty="0"/>
              <a:t>Inhibitory Emotions</a:t>
            </a:r>
          </a:p>
          <a:p>
            <a:endParaRPr lang="en-US" b="1" u="sng" dirty="0"/>
          </a:p>
          <a:p>
            <a:r>
              <a:rPr lang="en-US" dirty="0"/>
              <a:t>-Anxiety</a:t>
            </a:r>
          </a:p>
          <a:p>
            <a:r>
              <a:rPr lang="en-US" dirty="0"/>
              <a:t>-Shame</a:t>
            </a:r>
          </a:p>
          <a:p>
            <a:endParaRPr lang="en-US" dirty="0"/>
          </a:p>
        </p:txBody>
      </p:sp>
      <p:sp>
        <p:nvSpPr>
          <p:cNvPr id="9" name="TextBox 8">
            <a:extLst>
              <a:ext uri="{FF2B5EF4-FFF2-40B4-BE49-F238E27FC236}">
                <a16:creationId xmlns:a16="http://schemas.microsoft.com/office/drawing/2014/main" id="{B4F93818-CA17-45C5-ACBF-97D1B59357E0}"/>
              </a:ext>
            </a:extLst>
          </p:cNvPr>
          <p:cNvSpPr txBox="1"/>
          <p:nvPr/>
        </p:nvSpPr>
        <p:spPr>
          <a:xfrm>
            <a:off x="3295650" y="4946591"/>
            <a:ext cx="2209800" cy="369332"/>
          </a:xfrm>
          <a:prstGeom prst="rect">
            <a:avLst/>
          </a:prstGeom>
          <a:noFill/>
        </p:spPr>
        <p:txBody>
          <a:bodyPr wrap="square" rtlCol="0">
            <a:spAutoFit/>
          </a:bodyPr>
          <a:lstStyle/>
          <a:p>
            <a:pPr algn="ctr"/>
            <a:r>
              <a:rPr lang="en-US" b="1" u="sng" dirty="0"/>
              <a:t>Core Emotions</a:t>
            </a:r>
          </a:p>
        </p:txBody>
      </p:sp>
      <p:sp>
        <p:nvSpPr>
          <p:cNvPr id="10" name="TextBox 9">
            <a:extLst>
              <a:ext uri="{FF2B5EF4-FFF2-40B4-BE49-F238E27FC236}">
                <a16:creationId xmlns:a16="http://schemas.microsoft.com/office/drawing/2014/main" id="{9B04344D-E971-4AF0-96FD-0DBC7F952852}"/>
              </a:ext>
            </a:extLst>
          </p:cNvPr>
          <p:cNvSpPr txBox="1"/>
          <p:nvPr/>
        </p:nvSpPr>
        <p:spPr>
          <a:xfrm>
            <a:off x="400050" y="3175860"/>
            <a:ext cx="1676400" cy="646331"/>
          </a:xfrm>
          <a:prstGeom prst="rect">
            <a:avLst/>
          </a:prstGeom>
          <a:noFill/>
        </p:spPr>
        <p:txBody>
          <a:bodyPr wrap="square" rtlCol="0">
            <a:spAutoFit/>
          </a:bodyPr>
          <a:lstStyle/>
          <a:p>
            <a:r>
              <a:rPr lang="en-US" b="1" u="sng" dirty="0"/>
              <a:t>Public Speaking</a:t>
            </a:r>
          </a:p>
        </p:txBody>
      </p:sp>
      <p:cxnSp>
        <p:nvCxnSpPr>
          <p:cNvPr id="22" name="Straight Arrow Connector 21">
            <a:extLst>
              <a:ext uri="{FF2B5EF4-FFF2-40B4-BE49-F238E27FC236}">
                <a16:creationId xmlns:a16="http://schemas.microsoft.com/office/drawing/2014/main" id="{073F6038-9B4A-417A-898E-3A3090F4C93A}"/>
              </a:ext>
            </a:extLst>
          </p:cNvPr>
          <p:cNvCxnSpPr/>
          <p:nvPr/>
        </p:nvCxnSpPr>
        <p:spPr>
          <a:xfrm>
            <a:off x="1828800" y="3429000"/>
            <a:ext cx="1371600" cy="0"/>
          </a:xfrm>
          <a:prstGeom prst="straightConnector1">
            <a:avLst/>
          </a:prstGeom>
          <a:ln>
            <a:solidFill>
              <a:srgbClr val="FF0000"/>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E779A5F9-59BD-4C08-9065-E1184E13F17A}"/>
              </a:ext>
            </a:extLst>
          </p:cNvPr>
          <p:cNvSpPr txBox="1"/>
          <p:nvPr/>
        </p:nvSpPr>
        <p:spPr>
          <a:xfrm>
            <a:off x="1809750" y="5354570"/>
            <a:ext cx="5181600" cy="369332"/>
          </a:xfrm>
          <a:prstGeom prst="rect">
            <a:avLst/>
          </a:prstGeom>
          <a:noFill/>
        </p:spPr>
        <p:txBody>
          <a:bodyPr wrap="square" rtlCol="0">
            <a:spAutoFit/>
          </a:bodyPr>
          <a:lstStyle/>
          <a:p>
            <a:pPr algn="ctr"/>
            <a:r>
              <a:rPr lang="en-US" dirty="0"/>
              <a:t>Fear</a:t>
            </a:r>
          </a:p>
        </p:txBody>
      </p:sp>
      <p:cxnSp>
        <p:nvCxnSpPr>
          <p:cNvPr id="13" name="Straight Arrow Connector 12">
            <a:extLst>
              <a:ext uri="{FF2B5EF4-FFF2-40B4-BE49-F238E27FC236}">
                <a16:creationId xmlns:a16="http://schemas.microsoft.com/office/drawing/2014/main" id="{8892140A-4390-4BAB-A12C-B12E73ED5E76}"/>
              </a:ext>
            </a:extLst>
          </p:cNvPr>
          <p:cNvCxnSpPr/>
          <p:nvPr/>
        </p:nvCxnSpPr>
        <p:spPr>
          <a:xfrm>
            <a:off x="3390900" y="3429000"/>
            <a:ext cx="876300" cy="40940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8586F224-3F26-488D-83AF-D16EA64A875E}"/>
              </a:ext>
            </a:extLst>
          </p:cNvPr>
          <p:cNvCxnSpPr/>
          <p:nvPr/>
        </p:nvCxnSpPr>
        <p:spPr>
          <a:xfrm flipH="1" flipV="1">
            <a:off x="2133600" y="1905000"/>
            <a:ext cx="2286000" cy="196919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1B825921-CE97-44FD-A9D9-5AD1C53C9CA0}"/>
              </a:ext>
            </a:extLst>
          </p:cNvPr>
          <p:cNvCxnSpPr>
            <a:cxnSpLocks/>
          </p:cNvCxnSpPr>
          <p:nvPr/>
        </p:nvCxnSpPr>
        <p:spPr>
          <a:xfrm flipV="1">
            <a:off x="4267200" y="1905001"/>
            <a:ext cx="2438400" cy="196919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76DD407E-5D93-48BB-9C10-664DBA6AD796}"/>
              </a:ext>
            </a:extLst>
          </p:cNvPr>
          <p:cNvSpPr/>
          <p:nvPr/>
        </p:nvSpPr>
        <p:spPr>
          <a:xfrm>
            <a:off x="2314575" y="3916212"/>
            <a:ext cx="4210050" cy="5746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39 year old man should not be afraid of public speaking.”</a:t>
            </a:r>
          </a:p>
        </p:txBody>
      </p:sp>
      <p:cxnSp>
        <p:nvCxnSpPr>
          <p:cNvPr id="18" name="Straight Arrow Connector 17">
            <a:extLst>
              <a:ext uri="{FF2B5EF4-FFF2-40B4-BE49-F238E27FC236}">
                <a16:creationId xmlns:a16="http://schemas.microsoft.com/office/drawing/2014/main" id="{2D5DB051-7986-4160-9575-675ABEF36D91}"/>
              </a:ext>
            </a:extLst>
          </p:cNvPr>
          <p:cNvCxnSpPr/>
          <p:nvPr/>
        </p:nvCxnSpPr>
        <p:spPr>
          <a:xfrm flipH="1">
            <a:off x="4724400" y="2438400"/>
            <a:ext cx="3200400" cy="30480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45E45477-FFCA-4360-8E30-A1C821C5691F}"/>
              </a:ext>
            </a:extLst>
          </p:cNvPr>
          <p:cNvSpPr txBox="1"/>
          <p:nvPr/>
        </p:nvSpPr>
        <p:spPr>
          <a:xfrm>
            <a:off x="7010400" y="3313712"/>
            <a:ext cx="1828800" cy="923330"/>
          </a:xfrm>
          <a:prstGeom prst="rect">
            <a:avLst/>
          </a:prstGeom>
          <a:noFill/>
        </p:spPr>
        <p:txBody>
          <a:bodyPr wrap="square" rtlCol="0">
            <a:spAutoFit/>
          </a:bodyPr>
          <a:lstStyle/>
          <a:p>
            <a:r>
              <a:rPr lang="en-US" dirty="0"/>
              <a:t>Name it!</a:t>
            </a:r>
          </a:p>
          <a:p>
            <a:r>
              <a:rPr lang="en-US" dirty="0"/>
              <a:t>Own it!</a:t>
            </a:r>
          </a:p>
          <a:p>
            <a:r>
              <a:rPr lang="en-US" dirty="0"/>
              <a:t>Seek support!</a:t>
            </a:r>
          </a:p>
        </p:txBody>
      </p:sp>
      <p:sp>
        <p:nvSpPr>
          <p:cNvPr id="21" name="Oval 20">
            <a:extLst>
              <a:ext uri="{FF2B5EF4-FFF2-40B4-BE49-F238E27FC236}">
                <a16:creationId xmlns:a16="http://schemas.microsoft.com/office/drawing/2014/main" id="{B97187A2-44E9-4632-8486-BA278C159104}"/>
              </a:ext>
            </a:extLst>
          </p:cNvPr>
          <p:cNvSpPr/>
          <p:nvPr/>
        </p:nvSpPr>
        <p:spPr>
          <a:xfrm>
            <a:off x="4114800" y="5354570"/>
            <a:ext cx="533400"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D5F62D70-2E0B-43CC-A943-55027EB7D920}"/>
              </a:ext>
            </a:extLst>
          </p:cNvPr>
          <p:cNvCxnSpPr/>
          <p:nvPr/>
        </p:nvCxnSpPr>
        <p:spPr>
          <a:xfrm>
            <a:off x="4415327" y="5638800"/>
            <a:ext cx="0" cy="37209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7106506C-262C-4B81-8BB1-EE61C276D1F3}"/>
              </a:ext>
            </a:extLst>
          </p:cNvPr>
          <p:cNvSpPr txBox="1"/>
          <p:nvPr/>
        </p:nvSpPr>
        <p:spPr>
          <a:xfrm>
            <a:off x="1943100" y="5875961"/>
            <a:ext cx="5257800" cy="1200329"/>
          </a:xfrm>
          <a:prstGeom prst="rect">
            <a:avLst/>
          </a:prstGeom>
          <a:noFill/>
        </p:spPr>
        <p:txBody>
          <a:bodyPr wrap="square" rtlCol="0">
            <a:spAutoFit/>
          </a:bodyPr>
          <a:lstStyle/>
          <a:p>
            <a:pPr lvl="0" algn="ctr"/>
            <a:r>
              <a:rPr lang="en-US" b="1" u="sng" dirty="0">
                <a:solidFill>
                  <a:prstClr val="white"/>
                </a:solidFill>
              </a:rPr>
              <a:t>Core State – Authentic Openhearted State</a:t>
            </a:r>
          </a:p>
          <a:p>
            <a:pPr algn="ctr"/>
            <a:r>
              <a:rPr lang="en-US" dirty="0"/>
              <a:t>Calm, Curious, Connected, Compassionate, Confident, Courageous, Clear</a:t>
            </a:r>
          </a:p>
          <a:p>
            <a:pPr lvl="0" algn="ctr"/>
            <a:endParaRPr lang="en-US" b="1" u="sng" dirty="0">
              <a:solidFill>
                <a:prstClr val="white"/>
              </a:solidFill>
            </a:endParaRPr>
          </a:p>
        </p:txBody>
      </p:sp>
      <p:pic>
        <p:nvPicPr>
          <p:cNvPr id="5" name="Picture 4">
            <a:extLst>
              <a:ext uri="{FF2B5EF4-FFF2-40B4-BE49-F238E27FC236}">
                <a16:creationId xmlns:a16="http://schemas.microsoft.com/office/drawing/2014/main" id="{B2DBD22F-4D5F-4418-B4BF-42A1F94B81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6384107"/>
            <a:ext cx="1479340" cy="380302"/>
          </a:xfrm>
          <a:prstGeom prst="rect">
            <a:avLst/>
          </a:prstGeom>
        </p:spPr>
      </p:pic>
      <p:sp>
        <p:nvSpPr>
          <p:cNvPr id="8" name="TextBox 7">
            <a:extLst>
              <a:ext uri="{FF2B5EF4-FFF2-40B4-BE49-F238E27FC236}">
                <a16:creationId xmlns:a16="http://schemas.microsoft.com/office/drawing/2014/main" id="{2211D15A-7DCE-4DA1-A2BE-67F67F0F5026}"/>
              </a:ext>
            </a:extLst>
          </p:cNvPr>
          <p:cNvSpPr txBox="1"/>
          <p:nvPr/>
        </p:nvSpPr>
        <p:spPr>
          <a:xfrm>
            <a:off x="7467600" y="6060627"/>
            <a:ext cx="1215154" cy="276999"/>
          </a:xfrm>
          <a:prstGeom prst="rect">
            <a:avLst/>
          </a:prstGeom>
          <a:noFill/>
        </p:spPr>
        <p:txBody>
          <a:bodyPr wrap="square" rtlCol="0">
            <a:spAutoFit/>
          </a:bodyPr>
          <a:lstStyle/>
          <a:p>
            <a:r>
              <a:rPr lang="en-US" sz="1200" dirty="0"/>
              <a:t>Adapted from:</a:t>
            </a:r>
          </a:p>
        </p:txBody>
      </p:sp>
    </p:spTree>
    <p:extLst>
      <p:ext uri="{BB962C8B-B14F-4D97-AF65-F5344CB8AC3E}">
        <p14:creationId xmlns:p14="http://schemas.microsoft.com/office/powerpoint/2010/main" val="215181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23" grpId="0"/>
      <p:bldP spid="14" grpId="0" animBg="1"/>
      <p:bldP spid="20"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F212-8779-4BF2-BF36-97BBAAAD74D2}"/>
              </a:ext>
            </a:extLst>
          </p:cNvPr>
          <p:cNvSpPr>
            <a:spLocks noGrp="1"/>
          </p:cNvSpPr>
          <p:nvPr>
            <p:ph type="title"/>
          </p:nvPr>
        </p:nvSpPr>
        <p:spPr/>
        <p:txBody>
          <a:bodyPr>
            <a:normAutofit/>
          </a:bodyPr>
          <a:lstStyle/>
          <a:p>
            <a:r>
              <a:rPr lang="en-US" dirty="0"/>
              <a:t>Experiential Exercise</a:t>
            </a:r>
          </a:p>
        </p:txBody>
      </p:sp>
      <p:sp>
        <p:nvSpPr>
          <p:cNvPr id="3" name="Content Placeholder 2">
            <a:extLst>
              <a:ext uri="{FF2B5EF4-FFF2-40B4-BE49-F238E27FC236}">
                <a16:creationId xmlns:a16="http://schemas.microsoft.com/office/drawing/2014/main" id="{1C3647B4-EF72-487D-A725-2FAFA6B369EF}"/>
              </a:ext>
            </a:extLst>
          </p:cNvPr>
          <p:cNvSpPr>
            <a:spLocks noGrp="1"/>
          </p:cNvSpPr>
          <p:nvPr>
            <p:ph sz="half" idx="1"/>
          </p:nvPr>
        </p:nvSpPr>
        <p:spPr>
          <a:xfrm>
            <a:off x="457200" y="1600200"/>
            <a:ext cx="8229600" cy="4525963"/>
          </a:xfrm>
        </p:spPr>
        <p:txBody>
          <a:bodyPr>
            <a:normAutofit/>
          </a:bodyPr>
          <a:lstStyle/>
          <a:p>
            <a:pPr marL="651510" indent="-514350">
              <a:buAutoNum type="arabicParenR"/>
            </a:pPr>
            <a:endParaRPr lang="en-US" dirty="0"/>
          </a:p>
          <a:p>
            <a:pPr marL="137160" indent="0">
              <a:buNone/>
            </a:pPr>
            <a:endParaRPr lang="en-US" dirty="0"/>
          </a:p>
          <a:p>
            <a:pPr marL="137160" indent="0" algn="ctr">
              <a:spcBef>
                <a:spcPts val="0"/>
              </a:spcBef>
              <a:buNone/>
            </a:pPr>
            <a:r>
              <a:rPr lang="en-US" sz="4800" dirty="0"/>
              <a:t>Becoming Grounded </a:t>
            </a:r>
          </a:p>
          <a:p>
            <a:pPr marL="137160" indent="0" algn="ctr">
              <a:spcBef>
                <a:spcPts val="0"/>
              </a:spcBef>
              <a:buNone/>
            </a:pPr>
            <a:r>
              <a:rPr lang="en-US" sz="4800" dirty="0"/>
              <a:t>in</a:t>
            </a:r>
          </a:p>
          <a:p>
            <a:pPr marL="137160" indent="0" algn="ctr">
              <a:spcBef>
                <a:spcPts val="0"/>
              </a:spcBef>
              <a:buNone/>
            </a:pPr>
            <a:r>
              <a:rPr lang="en-US" sz="4800" dirty="0"/>
              <a:t>Ego Consciousness</a:t>
            </a:r>
          </a:p>
          <a:p>
            <a:pPr marL="137160" indent="0">
              <a:buNone/>
            </a:pPr>
            <a:endParaRPr lang="en-US" dirty="0"/>
          </a:p>
        </p:txBody>
      </p:sp>
    </p:spTree>
    <p:extLst>
      <p:ext uri="{BB962C8B-B14F-4D97-AF65-F5344CB8AC3E}">
        <p14:creationId xmlns:p14="http://schemas.microsoft.com/office/powerpoint/2010/main" val="124690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F212-8779-4BF2-BF36-97BBAAAD74D2}"/>
              </a:ext>
            </a:extLst>
          </p:cNvPr>
          <p:cNvSpPr>
            <a:spLocks noGrp="1"/>
          </p:cNvSpPr>
          <p:nvPr>
            <p:ph type="title"/>
          </p:nvPr>
        </p:nvSpPr>
        <p:spPr/>
        <p:txBody>
          <a:bodyPr>
            <a:normAutofit/>
          </a:bodyPr>
          <a:lstStyle/>
          <a:p>
            <a:r>
              <a:rPr lang="en-US" dirty="0"/>
              <a:t>Experiential Exercise</a:t>
            </a:r>
          </a:p>
        </p:txBody>
      </p:sp>
      <p:sp>
        <p:nvSpPr>
          <p:cNvPr id="3" name="Content Placeholder 2">
            <a:extLst>
              <a:ext uri="{FF2B5EF4-FFF2-40B4-BE49-F238E27FC236}">
                <a16:creationId xmlns:a16="http://schemas.microsoft.com/office/drawing/2014/main" id="{1C3647B4-EF72-487D-A725-2FAFA6B369EF}"/>
              </a:ext>
            </a:extLst>
          </p:cNvPr>
          <p:cNvSpPr>
            <a:spLocks noGrp="1"/>
          </p:cNvSpPr>
          <p:nvPr>
            <p:ph sz="half" idx="1"/>
          </p:nvPr>
        </p:nvSpPr>
        <p:spPr>
          <a:xfrm>
            <a:off x="457200" y="1600200"/>
            <a:ext cx="8229600" cy="4525963"/>
          </a:xfrm>
        </p:spPr>
        <p:txBody>
          <a:bodyPr>
            <a:normAutofit fontScale="92500" lnSpcReduction="20000"/>
          </a:bodyPr>
          <a:lstStyle/>
          <a:p>
            <a:pPr marL="137160" indent="0">
              <a:buNone/>
            </a:pPr>
            <a:endParaRPr lang="en-US" dirty="0"/>
          </a:p>
          <a:p>
            <a:pPr marL="137160" indent="0">
              <a:buNone/>
            </a:pPr>
            <a:endParaRPr lang="en-US" dirty="0"/>
          </a:p>
          <a:p>
            <a:pPr marL="137160" indent="0">
              <a:buNone/>
            </a:pPr>
            <a:r>
              <a:rPr lang="en-US" dirty="0"/>
              <a:t>--Begin a timeline of your psychological and physical 	health.</a:t>
            </a:r>
          </a:p>
          <a:p>
            <a:pPr marL="137160" indent="0">
              <a:buNone/>
            </a:pPr>
            <a:endParaRPr lang="en-US" dirty="0"/>
          </a:p>
          <a:p>
            <a:pPr marL="137160" indent="0">
              <a:buNone/>
            </a:pPr>
            <a:r>
              <a:rPr lang="en-US" dirty="0"/>
              <a:t>--Choose one event from that timeline (3-5 level of 	intensity) to hold in mind today as we do this 	work.</a:t>
            </a:r>
          </a:p>
          <a:p>
            <a:pPr marL="137160" indent="0">
              <a:buNone/>
            </a:pPr>
            <a:endParaRPr lang="en-US" dirty="0"/>
          </a:p>
          <a:p>
            <a:pPr marL="137160" indent="0">
              <a:buNone/>
            </a:pPr>
            <a:r>
              <a:rPr lang="en-US" dirty="0"/>
              <a:t>--Use the reflection questions from your handout to guide 	your exploration of the event you have chosen.  </a:t>
            </a:r>
          </a:p>
          <a:p>
            <a:pPr marL="137160" indent="0">
              <a:buNone/>
            </a:pPr>
            <a:r>
              <a:rPr lang="en-US" dirty="0"/>
              <a:t>	</a:t>
            </a:r>
          </a:p>
        </p:txBody>
      </p:sp>
    </p:spTree>
    <p:extLst>
      <p:ext uri="{BB962C8B-B14F-4D97-AF65-F5344CB8AC3E}">
        <p14:creationId xmlns:p14="http://schemas.microsoft.com/office/powerpoint/2010/main" val="173304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105279</TotalTime>
  <Words>1015</Words>
  <Application>Microsoft Macintosh PowerPoint</Application>
  <PresentationFormat>On-screen Show (4:3)</PresentationFormat>
  <Paragraphs>400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adobe-garamond-pro</vt:lpstr>
      <vt:lpstr>Book Antiqua</vt:lpstr>
      <vt:lpstr>Calibri</vt:lpstr>
      <vt:lpstr>Lucida Sans</vt:lpstr>
      <vt:lpstr>Wingdings</vt:lpstr>
      <vt:lpstr>Wingdings 2</vt:lpstr>
      <vt:lpstr>Wingdings 3</vt:lpstr>
      <vt:lpstr>Apex</vt:lpstr>
      <vt:lpstr> Finley’s First Step</vt:lpstr>
      <vt:lpstr> Finley’s First Step</vt:lpstr>
      <vt:lpstr> Finley’s First Step</vt:lpstr>
      <vt:lpstr> Seven Channels of Experience Adapted by David Mars</vt:lpstr>
      <vt:lpstr> Finley’s First Step: Becoming Grounded in Ego Consciousness</vt:lpstr>
      <vt:lpstr> Finley’s First Step: Becoming Grounded in Ego Consciousness</vt:lpstr>
      <vt:lpstr> Finley’s First Step: Becoming Grounded in Ego Consciousness</vt:lpstr>
      <vt:lpstr>Experiential Exercise</vt:lpstr>
      <vt:lpstr>Experiential Exercise</vt:lpstr>
      <vt:lpstr>PowerPoint Presentation</vt:lpstr>
      <vt:lpstr>Experiential Exercise</vt:lpstr>
      <vt:lpstr> Finley’s Sixth Step</vt:lpstr>
      <vt:lpstr> Finley’s Sixth Step</vt:lpstr>
      <vt:lpstr> Finley’s Sixth Step</vt:lpstr>
      <vt:lpstr> Finley’s Sixth Step</vt:lpstr>
      <vt:lpstr> Finley’s Sixth Step</vt:lpstr>
      <vt:lpstr>Experiential Exercise</vt:lpstr>
      <vt:lpstr>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Hilary Hendel</cp:lastModifiedBy>
  <cp:revision>49</cp:revision>
  <cp:lastPrinted>2019-02-22T22:37:58Z</cp:lastPrinted>
  <dcterms:created xsi:type="dcterms:W3CDTF">2018-03-04T00:32:11Z</dcterms:created>
  <dcterms:modified xsi:type="dcterms:W3CDTF">2019-04-10T23:43:35Z</dcterms:modified>
</cp:coreProperties>
</file>